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3"/>
  </p:notesMasterIdLst>
  <p:sldIdLst>
    <p:sldId id="256" r:id="rId2"/>
    <p:sldId id="359" r:id="rId3"/>
    <p:sldId id="257" r:id="rId4"/>
    <p:sldId id="325" r:id="rId5"/>
    <p:sldId id="322" r:id="rId6"/>
    <p:sldId id="258" r:id="rId7"/>
    <p:sldId id="328" r:id="rId8"/>
    <p:sldId id="329" r:id="rId9"/>
    <p:sldId id="344" r:id="rId10"/>
    <p:sldId id="259" r:id="rId11"/>
    <p:sldId id="260" r:id="rId12"/>
    <p:sldId id="261" r:id="rId13"/>
    <p:sldId id="262" r:id="rId14"/>
    <p:sldId id="274" r:id="rId15"/>
    <p:sldId id="276" r:id="rId16"/>
    <p:sldId id="263" r:id="rId17"/>
    <p:sldId id="320" r:id="rId18"/>
    <p:sldId id="283" r:id="rId19"/>
    <p:sldId id="284" r:id="rId20"/>
    <p:sldId id="285" r:id="rId21"/>
    <p:sldId id="321" r:id="rId22"/>
    <p:sldId id="264" r:id="rId23"/>
    <p:sldId id="277" r:id="rId24"/>
    <p:sldId id="318" r:id="rId25"/>
    <p:sldId id="286" r:id="rId26"/>
    <p:sldId id="275" r:id="rId27"/>
    <p:sldId id="278" r:id="rId28"/>
    <p:sldId id="279" r:id="rId29"/>
    <p:sldId id="280" r:id="rId30"/>
    <p:sldId id="281" r:id="rId31"/>
    <p:sldId id="282" r:id="rId32"/>
    <p:sldId id="287" r:id="rId33"/>
    <p:sldId id="293" r:id="rId34"/>
    <p:sldId id="323" r:id="rId35"/>
    <p:sldId id="345" r:id="rId36"/>
    <p:sldId id="298" r:id="rId37"/>
    <p:sldId id="299" r:id="rId38"/>
    <p:sldId id="301" r:id="rId39"/>
    <p:sldId id="326" r:id="rId40"/>
    <p:sldId id="269" r:id="rId41"/>
    <p:sldId id="327" r:id="rId42"/>
    <p:sldId id="319" r:id="rId43"/>
    <p:sldId id="294" r:id="rId44"/>
    <p:sldId id="302" r:id="rId45"/>
    <p:sldId id="303" r:id="rId46"/>
    <p:sldId id="330" r:id="rId47"/>
    <p:sldId id="331" r:id="rId48"/>
    <p:sldId id="332" r:id="rId49"/>
    <p:sldId id="333" r:id="rId50"/>
    <p:sldId id="361" r:id="rId51"/>
    <p:sldId id="360" r:id="rId52"/>
    <p:sldId id="265" r:id="rId53"/>
    <p:sldId id="346" r:id="rId54"/>
    <p:sldId id="347" r:id="rId55"/>
    <p:sldId id="316" r:id="rId56"/>
    <p:sldId id="304" r:id="rId57"/>
    <p:sldId id="295" r:id="rId58"/>
    <p:sldId id="266" r:id="rId59"/>
    <p:sldId id="305" r:id="rId60"/>
    <p:sldId id="267" r:id="rId61"/>
    <p:sldId id="348" r:id="rId62"/>
    <p:sldId id="306" r:id="rId63"/>
    <p:sldId id="310" r:id="rId64"/>
    <p:sldId id="313" r:id="rId65"/>
    <p:sldId id="270" r:id="rId66"/>
    <p:sldId id="308" r:id="rId67"/>
    <p:sldId id="336" r:id="rId68"/>
    <p:sldId id="337" r:id="rId69"/>
    <p:sldId id="349" r:id="rId70"/>
    <p:sldId id="296" r:id="rId71"/>
    <p:sldId id="338" r:id="rId72"/>
    <p:sldId id="339" r:id="rId73"/>
    <p:sldId id="340" r:id="rId74"/>
    <p:sldId id="341" r:id="rId75"/>
    <p:sldId id="342" r:id="rId76"/>
    <p:sldId id="343" r:id="rId77"/>
    <p:sldId id="268" r:id="rId78"/>
    <p:sldId id="273" r:id="rId79"/>
    <p:sldId id="351" r:id="rId80"/>
    <p:sldId id="297" r:id="rId81"/>
    <p:sldId id="352" r:id="rId82"/>
    <p:sldId id="353" r:id="rId83"/>
    <p:sldId id="350" r:id="rId84"/>
    <p:sldId id="354" r:id="rId85"/>
    <p:sldId id="355" r:id="rId86"/>
    <p:sldId id="356" r:id="rId87"/>
    <p:sldId id="289" r:id="rId88"/>
    <p:sldId id="288" r:id="rId89"/>
    <p:sldId id="291" r:id="rId90"/>
    <p:sldId id="357" r:id="rId91"/>
    <p:sldId id="358" r:id="rId9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13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8A4A1-2D86-491A-B8CD-2A7AD15D4240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00498-3806-48A2-AA71-1C34243190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332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not an iron law.  Catastrophic benefit in Medicare. Obamacare took a long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500498-3806-48A2-AA71-1C342431906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72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Two-third vs. one-third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500498-3806-48A2-AA71-1C342431906A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757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t</a:t>
            </a:r>
            <a:r>
              <a:rPr lang="en-US" baseline="0" dirty="0"/>
              <a:t>o do with this slide?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BA273-AD85-D149-98F8-4EE19A49AC1C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781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to do with this slide?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BA273-AD85-D149-98F8-4EE19A49AC1C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084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ACA expansion turned out to be its most important provision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500498-3806-48A2-AA71-1C342431906A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629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Public welfare means, mostly, Medicaid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500498-3806-48A2-AA71-1C342431906A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458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Start at bottom and read up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00498-3806-48A2-AA71-1C342431906A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353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E860-9C4E-4192-85FB-40B00EDD776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368C2-6228-4D39-8C80-BA1214765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668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E860-9C4E-4192-85FB-40B00EDD776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368C2-6228-4D39-8C80-BA1214765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270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E860-9C4E-4192-85FB-40B00EDD776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368C2-6228-4D39-8C80-BA1214765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54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E860-9C4E-4192-85FB-40B00EDD776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368C2-6228-4D39-8C80-BA1214765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20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E860-9C4E-4192-85FB-40B00EDD776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368C2-6228-4D39-8C80-BA1214765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346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E860-9C4E-4192-85FB-40B00EDD776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368C2-6228-4D39-8C80-BA1214765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316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E860-9C4E-4192-85FB-40B00EDD776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368C2-6228-4D39-8C80-BA1214765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44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E860-9C4E-4192-85FB-40B00EDD776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368C2-6228-4D39-8C80-BA1214765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069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E860-9C4E-4192-85FB-40B00EDD776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368C2-6228-4D39-8C80-BA1214765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250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E860-9C4E-4192-85FB-40B00EDD776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368C2-6228-4D39-8C80-BA1214765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2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E860-9C4E-4192-85FB-40B00EDD776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368C2-6228-4D39-8C80-BA1214765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1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CE860-9C4E-4192-85FB-40B00EDD776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368C2-6228-4D39-8C80-BA12147657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844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01-2pNCZiNk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google.com/imgres?imgurl=http://www.columbia.edu/cu/record/archives/vol22/vol22_iss3/tillybig.gif&amp;imgrefurl=http://www.columbia.edu/cu/record/archives/vol22/vol22_iss3/Tilly_Joins_Faculty.html&amp;docid=M3je1CDB_DkwVM&amp;tbnid=HmM5qmToZnAkUM:&amp;w=333&amp;h=497&amp;ei=s8khVIfkK8XIgwTtgYLQAQ&amp;ved=0CAIQxiAwAA&amp;iact=c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google.com/imgres?imgurl=http%3A%2F%2Fintofun.info%2Fwp-content%2Fuploads%2F2013%2F07%2Ffirst-earth-day-1970clean-coast----earth-day-sf-bzcoer2m.jpg&amp;imgrefurl=http%3A%2F%2Fintofun.info%2Fclean-coast-earth-day-sf.html&amp;docid=9i7c5gRqEyM8gM&amp;tbnid=GFWLFiGXdv7FKM%3A&amp;w=400&amp;h=316&amp;ei=jLwhVLnqJIu38gGbyYHABw&amp;ved=0CAIQxiAwAA&amp;iact=c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eg"/><Relationship Id="rId4" Type="http://schemas.openxmlformats.org/officeDocument/2006/relationships/hyperlink" Target="http://www.youtube.com/watch?v=ySfRXOfgbKU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com/imgres?imgurl=http://www.3quarksdaily.com/.a/6a00d8341c562c53ef017742efed55970d-800wi&amp;imgrefurl=http://www.3quarksdaily.com/.a/6a00d8341c562c53ef017742efed55970d-popup&amp;docid=4-u1A33LYnBIUM&amp;tbnid=j8ItcDmxIpq4mM:&amp;w=500&amp;h=370&amp;ei=_sEiVKG1K9GHyATij4DIDg&amp;ved=0CAIQxiAwAA&amp;iact=c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hyperlink" Target="http://www.google.com/imgres?imgurl=http://bilbo.economicoutlook.net/blog/wp-content/uploads/2012/11/Tea_Party_Health_Care_Signs-e1352336038283.jpg&amp;imgrefurl=http://bilbo.economicoutlook.net/blog/?p%3D21597&amp;docid=YvAFzdP3UgXnzM&amp;tbnid=O8JosnCAudybLM&amp;w=749&amp;h=616&amp;ei=_sEiVKG1K9GHyATij4DIDg&amp;ved=0CAYQxiAwBA&amp;iact=c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oecd-ilibrary.org/sites/gov_glance-2011-en/03/04/index.html?itemId=/content/chapter/gov_glance-2011-10-en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com/url?sa=i&amp;rct=j&amp;q=&amp;esrc=s&amp;frm=1&amp;source=images&amp;cd=&amp;cad=rja&amp;uact=8&amp;docid=Fb1l_RGo9h-W9M&amp;tbnid=AJgzgVJZxDSkdM:&amp;ved=0CAcQjRw&amp;url=http://www.metrodcinjurylawyerblog.com/2013/09/06/much-insurance-buy-kind/&amp;ei=F28dVMjvDtCUyATJ_4GICA&amp;bvm=bv.75775273,d.aWw&amp;psig=AFQjCNFL2S6lhiVtj_9GFSNE9J-Pccng1g&amp;ust=1411301491950821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hyperlink" Target="http://www.google.com/imgres?imgurl=http://fas.org/man/dod-101/sys/land/m1a1-tank-iny.jpg&amp;imgrefurl=http://fas.org/man/dod-101/sys/land/m1.htm&amp;docid=HANvJsWThtsxbM&amp;tbnid=fgg06wS0jCzDeM:&amp;w=699&amp;h=788&amp;ei=8f8eVNv5JYmjyATe4IKIDw&amp;ved=0CAIQxiAwAA&amp;iact=c" TargetMode="Externa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ederalreserve.gov/econresdata/2013-report-economic-well-being-us-households-201407.pdf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google.com/imgres?imgurl=http://img.labnol.org/di/100.gif&amp;imgrefurl=http://www.labnol.org/internet/visualize-numbers-how-big-is-trillion-dollars/7814/&amp;docid=6Esnj5RANuFsZM&amp;tbnid=4ZffjbMja9Ln6M:&amp;w=468&amp;h=441&amp;ei=aRcfVLqkPMu1yAT5mILYAQ&amp;ved=0CAIQxiAwAA&amp;iact=c" TargetMode="Externa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google.com/imgres?imgurl=http://img.labnol.org/di/trillion.gif&amp;imgrefurl=http://www.labnol.org/internet/visualize-numbers-how-big-is-trillion-dollars/7814/&amp;docid=6Esnj5RANuFsZM&amp;tbnid=QZClWt0hv5WHfM:&amp;w=510&amp;h=233&amp;ei=9hcfVOiIOJKOyASE5YDgBg&amp;ved=0CAIQxiAwAA&amp;iact=c" TargetMode="Externa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ople-press.org/2013/02/22/as-sequester-deadline-looms-little-support-for-cutting-most-programs/2-22-13-3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1F2EA-5280-4983-9863-F0382ADFBC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Introduction to American Political Institutions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33A07B-22DC-47C0-A836-4B70BAE9C6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Session 8</a:t>
            </a:r>
          </a:p>
          <a:p>
            <a:r>
              <a:rPr lang="en-US" dirty="0"/>
              <a:t>American Public Policy</a:t>
            </a:r>
          </a:p>
        </p:txBody>
      </p:sp>
    </p:spTree>
    <p:extLst>
      <p:ext uri="{BB962C8B-B14F-4D97-AF65-F5344CB8AC3E}">
        <p14:creationId xmlns:p14="http://schemas.microsoft.com/office/powerpoint/2010/main" val="1333241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38FA63-34C8-4FDF-8276-A0F9638C4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920" y="805588"/>
            <a:ext cx="9218171" cy="5402580"/>
          </a:xfrm>
          <a:prstGeom prst="rect">
            <a:avLst/>
          </a:prstGeom>
        </p:spPr>
      </p:pic>
      <p:cxnSp>
        <p:nvCxnSpPr>
          <p:cNvPr id="4" name="Straight Arrow Connector 3"/>
          <p:cNvCxnSpPr>
            <a:cxnSpLocks/>
          </p:cNvCxnSpPr>
          <p:nvPr/>
        </p:nvCxnSpPr>
        <p:spPr>
          <a:xfrm flipH="1">
            <a:off x="2592978" y="1837509"/>
            <a:ext cx="476793" cy="313073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>
            <a:cxnSpLocks/>
          </p:cNvCxnSpPr>
          <p:nvPr/>
        </p:nvCxnSpPr>
        <p:spPr>
          <a:xfrm flipV="1">
            <a:off x="3313611" y="1199606"/>
            <a:ext cx="4156166" cy="59000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17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136775"/>
          </a:xfrm>
        </p:spPr>
        <p:txBody>
          <a:bodyPr>
            <a:normAutofit fontScale="90000"/>
          </a:bodyPr>
          <a:lstStyle/>
          <a:p>
            <a:pPr marL="342900" indent="-342900"/>
            <a:br>
              <a:rPr lang="en-US" dirty="0"/>
            </a:br>
            <a:r>
              <a:rPr lang="en-US" dirty="0"/>
              <a:t>As late as 1927, federal expenditures were only about $300/person (real!) 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72000"/>
            <a:ext cx="6400800" cy="1752600"/>
          </a:xfrm>
        </p:spPr>
        <p:txBody>
          <a:bodyPr/>
          <a:lstStyle/>
          <a:p>
            <a:r>
              <a:rPr lang="en-US" dirty="0"/>
              <a:t>The federal government did almost nothing</a:t>
            </a:r>
          </a:p>
          <a:p>
            <a:r>
              <a:rPr lang="en-US" dirty="0"/>
              <a:t>About $14,000 per capita today (current dollars) for all govt expenditures</a:t>
            </a:r>
          </a:p>
        </p:txBody>
      </p:sp>
    </p:spTree>
    <p:extLst>
      <p:ext uri="{BB962C8B-B14F-4D97-AF65-F5344CB8AC3E}">
        <p14:creationId xmlns:p14="http://schemas.microsoft.com/office/powerpoint/2010/main" val="3683840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Huge increase starting with the “New Deal”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Response to the Great Depression of the 1930s</a:t>
            </a:r>
          </a:p>
        </p:txBody>
      </p:sp>
    </p:spTree>
    <p:extLst>
      <p:ext uri="{BB962C8B-B14F-4D97-AF65-F5344CB8AC3E}">
        <p14:creationId xmlns:p14="http://schemas.microsoft.com/office/powerpoint/2010/main" val="1570859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90FFFF-1887-460F-A4D1-7915BD260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2" y="661852"/>
            <a:ext cx="9218171" cy="5402580"/>
          </a:xfrm>
          <a:prstGeom prst="rect">
            <a:avLst/>
          </a:prstGeom>
        </p:spPr>
      </p:pic>
      <p:cxnSp>
        <p:nvCxnSpPr>
          <p:cNvPr id="4" name="Straight Arrow Connector 3"/>
          <p:cNvCxnSpPr>
            <a:cxnSpLocks/>
          </p:cNvCxnSpPr>
          <p:nvPr/>
        </p:nvCxnSpPr>
        <p:spPr>
          <a:xfrm flipV="1">
            <a:off x="3078480" y="1602377"/>
            <a:ext cx="4558938" cy="35182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646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2 - Causes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9FC680-0842-4B5F-970C-25A20ADCB4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387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356072-7C91-4CB2-A6E3-36464041D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0016"/>
            <a:ext cx="9218171" cy="5402580"/>
          </a:xfrm>
          <a:prstGeom prst="rect">
            <a:avLst/>
          </a:prstGeom>
        </p:spPr>
      </p:pic>
      <p:sp>
        <p:nvSpPr>
          <p:cNvPr id="5" name="Donut 4"/>
          <p:cNvSpPr/>
          <p:nvPr/>
        </p:nvSpPr>
        <p:spPr>
          <a:xfrm>
            <a:off x="2984862" y="2353492"/>
            <a:ext cx="914400" cy="25908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onut 5"/>
          <p:cNvSpPr/>
          <p:nvPr/>
        </p:nvSpPr>
        <p:spPr>
          <a:xfrm>
            <a:off x="2457993" y="4330338"/>
            <a:ext cx="914400" cy="16764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Donut 6"/>
          <p:cNvSpPr/>
          <p:nvPr/>
        </p:nvSpPr>
        <p:spPr>
          <a:xfrm>
            <a:off x="1543593" y="4106092"/>
            <a:ext cx="914400" cy="16764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71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international.ucla.edu/cms/images/selden-l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133600"/>
            <a:ext cx="2057400" cy="3200400"/>
          </a:xfrm>
          <a:prstGeom prst="rect">
            <a:avLst/>
          </a:prstGeom>
          <a:noFill/>
        </p:spPr>
      </p:pic>
      <p:pic>
        <p:nvPicPr>
          <p:cNvPr id="5" name="Picture 2" descr="http://www.rba.gov.au/Museum/Timeline/_Images/1933_unemployment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2133600"/>
            <a:ext cx="1947333" cy="304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438400" y="3195935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+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67400" y="2129135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=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2667000"/>
            <a:ext cx="3560440" cy="2530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Growth Equation</a:t>
            </a:r>
          </a:p>
        </p:txBody>
      </p:sp>
    </p:spTree>
    <p:extLst>
      <p:ext uri="{BB962C8B-B14F-4D97-AF65-F5344CB8AC3E}">
        <p14:creationId xmlns:p14="http://schemas.microsoft.com/office/powerpoint/2010/main" val="316689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Raises a question …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8385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https://www.youtube.com/watch?v=01-2pNCZiNk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1384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AR! WHAT IS IT GOOD FOR? by Ian Morri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685800"/>
            <a:ext cx="5048250" cy="5340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8041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Duverger’s</a:t>
            </a:r>
            <a:r>
              <a:rPr lang="en-US" dirty="0"/>
              <a:t> Law &amp; First-past-the-post elections</a:t>
            </a:r>
          </a:p>
          <a:p>
            <a:r>
              <a:rPr lang="en-US" dirty="0"/>
              <a:t>Median voter theorem</a:t>
            </a:r>
          </a:p>
          <a:p>
            <a:pPr lvl="1"/>
            <a:r>
              <a:rPr lang="en-US" dirty="0"/>
              <a:t>2 win-seeking candidates, left-right policy, voters favor closer candidate </a:t>
            </a:r>
          </a:p>
          <a:p>
            <a:pPr lvl="1"/>
            <a:r>
              <a:rPr lang="en-US" dirty="0"/>
              <a:t>“Swing voter” (median)</a:t>
            </a:r>
          </a:p>
          <a:p>
            <a:r>
              <a:rPr lang="en-US" dirty="0"/>
              <a:t>Why the median voter theorem breaks down</a:t>
            </a:r>
          </a:p>
          <a:p>
            <a:pPr lvl="1"/>
            <a:r>
              <a:rPr lang="en-US" dirty="0"/>
              <a:t>Policy-seeking candidates, some uncertainty about location of median voter (Calvert/</a:t>
            </a:r>
            <a:r>
              <a:rPr lang="en-US" dirty="0" err="1"/>
              <a:t>Wittman</a:t>
            </a:r>
            <a:r>
              <a:rPr lang="en-US" dirty="0"/>
              <a:t> model)</a:t>
            </a:r>
          </a:p>
        </p:txBody>
      </p:sp>
    </p:spTree>
    <p:extLst>
      <p:ext uri="{BB962C8B-B14F-4D97-AF65-F5344CB8AC3E}">
        <p14:creationId xmlns:p14="http://schemas.microsoft.com/office/powerpoint/2010/main" val="1368747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“War makes states, then states make war.”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752600"/>
          </a:xfrm>
        </p:spPr>
        <p:txBody>
          <a:bodyPr/>
          <a:lstStyle/>
          <a:p>
            <a:r>
              <a:rPr lang="en-US" dirty="0"/>
              <a:t>Charles Tilly              </a:t>
            </a:r>
          </a:p>
          <a:p>
            <a:endParaRPr lang="en-US" dirty="0"/>
          </a:p>
        </p:txBody>
      </p:sp>
      <p:pic>
        <p:nvPicPr>
          <p:cNvPr id="4" name="Picture 3" descr="https://encrypted-tbn1.gstatic.com/images?q=tbn:ANd9GcSXYXrcrnv9iJXH6vTEn7-aGDnQo3FahqQt41wNMlkhV62xtKR36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810000"/>
            <a:ext cx="1752600" cy="2609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62541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 a considerable extent, WAR built the American government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Making states … that’s what war is good for</a:t>
            </a:r>
          </a:p>
        </p:txBody>
      </p:sp>
    </p:spTree>
    <p:extLst>
      <p:ext uri="{BB962C8B-B14F-4D97-AF65-F5344CB8AC3E}">
        <p14:creationId xmlns:p14="http://schemas.microsoft.com/office/powerpoint/2010/main" val="31469248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Social Movements &amp; the Rights Revolution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Civil rights Movement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Voting Rights Act &amp; Justice Department enforcement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7821" y="2449513"/>
            <a:ext cx="2638946" cy="395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9977" y="2449513"/>
            <a:ext cx="2651870" cy="395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0283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Social Movements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Earth Day, 1970</a:t>
            </a:r>
          </a:p>
        </p:txBody>
      </p:sp>
      <p:pic>
        <p:nvPicPr>
          <p:cNvPr id="10" name="Picture 149" descr="http://t3.gstatic.com/images?q=tbn:ANd9GcS80_NLq8ybtks_C3NozMdu7WNmDsRnolcA-dHdsaLIgP0ZOwYiDA">
            <a:hlinkClick r:id="rId2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800" y="2562839"/>
            <a:ext cx="3223419" cy="253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Women’s Liberation 1970s</a:t>
            </a:r>
          </a:p>
        </p:txBody>
      </p:sp>
      <p:pic>
        <p:nvPicPr>
          <p:cNvPr id="14" name="Picture 272" descr="http://t3.gstatic.com/images?q=tbn:ANd9GcSqCKtuiNFU5kDBQfg4X4K_lvvUphcAj1Cs6T-rZRSJl95DzRQovQ">
            <a:hlinkClick r:id="rId4"/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43200"/>
            <a:ext cx="3941820" cy="2207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7380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19197"/>
            <a:ext cx="777240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… leading to more legislation and more government regulation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660129"/>
            <a:ext cx="6858000" cy="16557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89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Note the role of war in the expansion of rights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WW I and Women’s Suffrage</a:t>
            </a:r>
          </a:p>
          <a:p>
            <a:r>
              <a:rPr lang="en-US" dirty="0"/>
              <a:t>WW II and groundwork for Civil Rights Movement</a:t>
            </a:r>
          </a:p>
          <a:p>
            <a:r>
              <a:rPr lang="en-US" dirty="0"/>
              <a:t>WW II and GI Bill of Rights (education)</a:t>
            </a:r>
          </a:p>
          <a:p>
            <a:r>
              <a:rPr lang="en-US" dirty="0"/>
              <a:t>Korean War and desegregation of the military</a:t>
            </a:r>
          </a:p>
          <a:p>
            <a:r>
              <a:rPr lang="en-US" dirty="0"/>
              <a:t>Vietnam and vote to 18-20 year old (26</a:t>
            </a:r>
            <a:r>
              <a:rPr lang="en-US" baseline="30000" dirty="0"/>
              <a:t>th</a:t>
            </a:r>
            <a:r>
              <a:rPr lang="en-US" dirty="0"/>
              <a:t> Amendment)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5633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3 - The Ratchet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8DFDC2-6B57-4B4B-A6BC-51610C433B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4627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933C34-968D-4273-983C-B0E79A4F5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4171" y="1261110"/>
            <a:ext cx="9218171" cy="540258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1561011" y="3143794"/>
            <a:ext cx="152400" cy="2514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2022765" y="3086100"/>
            <a:ext cx="152400" cy="2514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930235" y="2885506"/>
            <a:ext cx="152400" cy="2514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415194" y="2458194"/>
            <a:ext cx="152400" cy="2514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567594" y="2368731"/>
            <a:ext cx="152400" cy="2514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823953" y="2059577"/>
            <a:ext cx="152400" cy="2514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339934" y="1690689"/>
            <a:ext cx="152400" cy="2514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651667" y="1365068"/>
            <a:ext cx="152400" cy="2514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Ratchet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703CE72-2711-44D1-8ACD-7C0A30A13276}"/>
              </a:ext>
            </a:extLst>
          </p:cNvPr>
          <p:cNvCxnSpPr>
            <a:cxnSpLocks/>
          </p:cNvCxnSpPr>
          <p:nvPr/>
        </p:nvCxnSpPr>
        <p:spPr>
          <a:xfrm>
            <a:off x="6447204" y="1223555"/>
            <a:ext cx="75315" cy="180267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A5F2E5F-70F9-40D4-A6A2-89086D421ACE}"/>
              </a:ext>
            </a:extLst>
          </p:cNvPr>
          <p:cNvCxnSpPr>
            <a:cxnSpLocks/>
          </p:cNvCxnSpPr>
          <p:nvPr/>
        </p:nvCxnSpPr>
        <p:spPr>
          <a:xfrm>
            <a:off x="7187240" y="1365068"/>
            <a:ext cx="76200" cy="8632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169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033758"/>
          </a:xfrm>
        </p:spPr>
        <p:txBody>
          <a:bodyPr>
            <a:normAutofit fontScale="90000"/>
          </a:bodyPr>
          <a:lstStyle/>
          <a:p>
            <a:r>
              <a:rPr lang="en-US" dirty="0"/>
              <a:t>After the crisis, expenditures decrease … but never all the way to pre-crisis level</a:t>
            </a:r>
          </a:p>
        </p:txBody>
      </p:sp>
    </p:spTree>
    <p:extLst>
      <p:ext uri="{BB962C8B-B14F-4D97-AF65-F5344CB8AC3E}">
        <p14:creationId xmlns:p14="http://schemas.microsoft.com/office/powerpoint/2010/main" val="2171606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Why not?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529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9A91F-BB32-4551-A8A7-2F0DA64CE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5A0A2-7CAB-49C4-BDC1-DD92B10919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The growth &amp; scope of American government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reasons why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ratchet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the federal government does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state &amp; local governments do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Hidden State</a:t>
            </a:r>
          </a:p>
        </p:txBody>
      </p:sp>
    </p:spTree>
    <p:extLst>
      <p:ext uri="{BB962C8B-B14F-4D97-AF65-F5344CB8AC3E}">
        <p14:creationId xmlns:p14="http://schemas.microsoft.com/office/powerpoint/2010/main" val="20284597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“New Policies Create new Politics”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en-US" dirty="0"/>
              <a:t>Ideology</a:t>
            </a:r>
          </a:p>
          <a:p>
            <a:pPr marL="514350" indent="-514350">
              <a:buAutoNum type="arabicParenR"/>
            </a:pPr>
            <a:r>
              <a:rPr lang="en-US" dirty="0"/>
              <a:t>Groups</a:t>
            </a:r>
          </a:p>
        </p:txBody>
      </p:sp>
    </p:spTree>
    <p:extLst>
      <p:ext uri="{BB962C8B-B14F-4D97-AF65-F5344CB8AC3E}">
        <p14:creationId xmlns:p14="http://schemas.microsoft.com/office/powerpoint/2010/main" val="26802282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Policies Alter “Ideology”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Before policies are enacted, their effects are speculative </a:t>
            </a:r>
          </a:p>
          <a:p>
            <a:pPr lvl="1"/>
            <a:r>
              <a:rPr lang="en-US" dirty="0"/>
              <a:t>Anti-government bias makes people skeptical or hostile</a:t>
            </a:r>
          </a:p>
          <a:p>
            <a:r>
              <a:rPr lang="en-US" dirty="0"/>
              <a:t>After policies are enacted, speculative effects become concrete </a:t>
            </a:r>
          </a:p>
          <a:p>
            <a:pPr lvl="1"/>
            <a:r>
              <a:rPr lang="en-US" dirty="0"/>
              <a:t>And life goes on</a:t>
            </a:r>
          </a:p>
          <a:p>
            <a:r>
              <a:rPr lang="en-US" dirty="0"/>
              <a:t>The status quo becomes the “new normal” and people accept it</a:t>
            </a:r>
          </a:p>
          <a:p>
            <a:r>
              <a:rPr lang="en-US" dirty="0"/>
              <a:t>Effectively “Ideology” has changed</a:t>
            </a:r>
          </a:p>
        </p:txBody>
      </p:sp>
    </p:spTree>
    <p:extLst>
      <p:ext uri="{BB962C8B-B14F-4D97-AF65-F5344CB8AC3E}">
        <p14:creationId xmlns:p14="http://schemas.microsoft.com/office/powerpoint/2010/main" val="37008560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New policies create concentrated beneficiaries</a:t>
            </a:r>
          </a:p>
          <a:p>
            <a:pPr lvl="1"/>
            <a:r>
              <a:rPr lang="en-US" dirty="0"/>
              <a:t>The RECIPIENTS of the benefits</a:t>
            </a:r>
          </a:p>
          <a:p>
            <a:pPr lvl="1"/>
            <a:r>
              <a:rPr lang="en-US" dirty="0"/>
              <a:t>The PROVIDERS of the services </a:t>
            </a:r>
          </a:p>
          <a:p>
            <a:pPr lvl="2"/>
            <a:r>
              <a:rPr lang="en-US" dirty="0"/>
              <a:t>Government-by-proxy! Sub-contractors  become lobbyists</a:t>
            </a:r>
          </a:p>
          <a:p>
            <a:r>
              <a:rPr lang="en-US" dirty="0"/>
              <a:t>NEW groups form around the new programs</a:t>
            </a:r>
          </a:p>
          <a:p>
            <a:pPr lvl="1"/>
            <a:r>
              <a:rPr lang="en-US" dirty="0"/>
              <a:t>More on this shortly</a:t>
            </a:r>
          </a:p>
          <a:p>
            <a:r>
              <a:rPr lang="en-US" dirty="0"/>
              <a:t>The groups work to maintain the policy</a:t>
            </a:r>
          </a:p>
          <a:p>
            <a:pPr lvl="1"/>
            <a:r>
              <a:rPr lang="en-US" dirty="0"/>
              <a:t>Exploiting status quo bias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3519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Initially most of the Great Society programs, including Medicare, were NOT popular</a:t>
            </a:r>
          </a:p>
          <a:p>
            <a:pPr lvl="1"/>
            <a:r>
              <a:rPr lang="en-US" dirty="0"/>
              <a:t>Enacted with hot debates about socialized medicine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But they BECAME popular over time</a:t>
            </a:r>
          </a:p>
          <a:p>
            <a:pPr lvl="1"/>
            <a:r>
              <a:rPr lang="en-US" dirty="0"/>
              <a:t>People got used to them</a:t>
            </a:r>
          </a:p>
          <a:p>
            <a:pPr lvl="1"/>
            <a:r>
              <a:rPr lang="en-US" dirty="0"/>
              <a:t>People discovered they liked the benefits</a:t>
            </a:r>
          </a:p>
          <a:p>
            <a:pPr lvl="1"/>
            <a:r>
              <a:rPr lang="en-US" dirty="0"/>
              <a:t>Interest groups formed around the programs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4222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t1.gstatic.com/images?q=tbn:ANd9GcS_Wiu_57uYh_FExQ37grNaR6SKOeIu3sy6VhQ0lMEW-hT4U5MqxQ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779607"/>
            <a:ext cx="3810000" cy="2995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http://t3.gstatic.com/images?q=tbn:ANd9GcScWLarb72w5PdNzXEaKM2F8MqhmxDzH8d31d8ma5a42WRFc-EsTSA_zw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775364"/>
            <a:ext cx="2819977" cy="22513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66833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9B9D0-FCA1-4338-A283-4A1BC358A1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Comparisons with Other Countries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8D35C-8A9B-4898-BF12-6A18BA5C2E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9676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Cross-National Government Spending as a Percent of GDP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52600"/>
            <a:ext cx="8534400" cy="4876800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OECD data </a:t>
            </a:r>
            <a:r>
              <a:rPr lang="en-US" sz="1600" dirty="0">
                <a:hlinkClick r:id="rId2"/>
              </a:rPr>
              <a:t>http://www.oecd-ilibrary.org/sites/gov_glance-2011-en/03/04/index.html?itemId=/content/chapter/gov_glance-2011-10-en</a:t>
            </a:r>
            <a:endParaRPr lang="en-US" sz="16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197" y="1746255"/>
            <a:ext cx="9289159" cy="2995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451" name="Straight Arrow Connector 18450"/>
          <p:cNvCxnSpPr/>
          <p:nvPr/>
        </p:nvCxnSpPr>
        <p:spPr>
          <a:xfrm>
            <a:off x="5334000" y="1828800"/>
            <a:ext cx="0" cy="685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470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17646"/>
            <a:ext cx="7886700" cy="1325563"/>
          </a:xfrm>
        </p:spPr>
        <p:txBody>
          <a:bodyPr>
            <a:normAutofit/>
          </a:bodyPr>
          <a:lstStyle/>
          <a:p>
            <a:r>
              <a:rPr lang="en-US" dirty="0"/>
              <a:t>Cross-National Per Capita Government Expenditures</a:t>
            </a: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" t="2247" r="2248" b="2777"/>
          <a:stretch/>
        </p:blipFill>
        <p:spPr bwMode="auto">
          <a:xfrm>
            <a:off x="1295400" y="1447800"/>
            <a:ext cx="6675644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>
            <a:off x="5334000" y="2642616"/>
            <a:ext cx="7620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574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62000" y="2171700"/>
            <a:ext cx="7772400" cy="2209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Takeaway Point: </a:t>
            </a:r>
            <a:r>
              <a:rPr lang="en-US" dirty="0"/>
              <a:t>The size of United States government is quite similar to that of other advanced industrial nations.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5457825"/>
            <a:ext cx="6400800" cy="1752600"/>
          </a:xfrm>
        </p:spPr>
        <p:txBody>
          <a:bodyPr/>
          <a:lstStyle/>
          <a:p>
            <a:r>
              <a:rPr lang="en-US" dirty="0"/>
              <a:t>But </a:t>
            </a:r>
            <a:r>
              <a:rPr lang="en-US" b="1" dirty="0"/>
              <a:t>what</a:t>
            </a:r>
            <a:r>
              <a:rPr lang="en-US" dirty="0"/>
              <a:t> the govt does, and </a:t>
            </a:r>
            <a:r>
              <a:rPr lang="en-US" b="1" dirty="0"/>
              <a:t>how</a:t>
            </a:r>
            <a:r>
              <a:rPr lang="en-US" dirty="0"/>
              <a:t>, is unusual</a:t>
            </a:r>
          </a:p>
        </p:txBody>
      </p:sp>
    </p:spTree>
    <p:extLst>
      <p:ext uri="{BB962C8B-B14F-4D97-AF65-F5344CB8AC3E}">
        <p14:creationId xmlns:p14="http://schemas.microsoft.com/office/powerpoint/2010/main" val="41202642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4- What Does the Federal Government Do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3666EA-A368-463C-ACFF-F0DBDBABC8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974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Mini-Quiz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The size of annual federal expenditures is about --</a:t>
            </a:r>
          </a:p>
          <a:p>
            <a:pPr marL="971550" lvl="1" indent="-514350">
              <a:buAutoNum type="alphaUcParenR"/>
            </a:pPr>
            <a:r>
              <a:rPr lang="en-US" dirty="0"/>
              <a:t>$300 Billion; B) $1 Trillion; C) $4 Trillion; D) $6 Trillion; E)$30 Trillion</a:t>
            </a:r>
          </a:p>
          <a:p>
            <a:pPr marL="571500" indent="-514350">
              <a:buAutoNum type="arabicPeriod"/>
            </a:pPr>
            <a:r>
              <a:rPr lang="en-US" dirty="0"/>
              <a:t>The average federal, state, and local expenditure per capita in the U.S. is about –</a:t>
            </a:r>
          </a:p>
          <a:p>
            <a:pPr marL="457200" lvl="1" indent="0">
              <a:buNone/>
            </a:pPr>
            <a:r>
              <a:rPr lang="en-US" dirty="0"/>
              <a:t>A) 1000  B) 24,000 C) 50,000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largest single program in the federal budget is:</a:t>
            </a:r>
          </a:p>
          <a:p>
            <a:pPr marL="400050" lvl="1" indent="0">
              <a:buNone/>
            </a:pPr>
            <a:r>
              <a:rPr lang="en-US" dirty="0"/>
              <a:t>A) Defense; B) Social Security (pensions for elderly); C) Medicare (health insurance for elderly); D) Welfare (means-tested programs);  E) Foreign Aid</a:t>
            </a:r>
          </a:p>
          <a:p>
            <a:pPr marL="0" indent="0">
              <a:buNone/>
            </a:pPr>
            <a:r>
              <a:rPr lang="en-US" dirty="0"/>
              <a:t>3.  The largest tax loophole (“tax expenditure”) subsidizes:</a:t>
            </a:r>
          </a:p>
          <a:p>
            <a:pPr marL="914400" lvl="1" indent="-514350">
              <a:buAutoNum type="alphaUcParenR"/>
            </a:pPr>
            <a:r>
              <a:rPr lang="en-US" dirty="0"/>
              <a:t>Private Health insurance; B) Private Housing; C) Charitable contributions; D) Political contributions</a:t>
            </a:r>
          </a:p>
          <a:p>
            <a:pPr marL="0" indent="0">
              <a:buNone/>
            </a:pPr>
            <a:r>
              <a:rPr lang="en-US" dirty="0"/>
              <a:t>4. The largest single category in most state budgets is …</a:t>
            </a:r>
          </a:p>
          <a:p>
            <a:pPr marL="400050" lvl="1" indent="0">
              <a:buNone/>
            </a:pPr>
            <a:r>
              <a:rPr lang="en-US" dirty="0"/>
              <a:t>A) Education; B) Prisons; C) Pensions for state workers; D) Welfare; E) Disaster relief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9822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5800" y="1066800"/>
            <a:ext cx="78232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The Federal Budget</a:t>
            </a:r>
          </a:p>
        </p:txBody>
      </p:sp>
    </p:spTree>
    <p:extLst>
      <p:ext uri="{BB962C8B-B14F-4D97-AF65-F5344CB8AC3E}">
        <p14:creationId xmlns:p14="http://schemas.microsoft.com/office/powerpoint/2010/main" val="40925182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219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The Federal Government: An Insurance Company with an Army</a:t>
            </a:r>
          </a:p>
        </p:txBody>
      </p:sp>
      <p:pic>
        <p:nvPicPr>
          <p:cNvPr id="5" name="Picture 172" descr="https://encrypted-tbn3.gstatic.com/images?q=tbn:ANd9GcRWBO5zFEX_y0BHe_Q_7n7GqgcOl02G4-UAujuMV1PBTLen31sBf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828925"/>
            <a:ext cx="3457575" cy="387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8" descr="http://t0.gstatic.com/images?q=tbn:ANd9GcTT2cWiMUkopuT50hbejp4T2N_rh5kYmxe4v9wOSMXU5bMAxTuA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185006"/>
            <a:ext cx="2986088" cy="336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4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Insurance Company: STAR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Most federal laws, in whichever policy domain, authorize Washington to do one of four main things: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Pay </a:t>
            </a:r>
            <a:r>
              <a:rPr lang="en-US" b="1" u="sng" dirty="0"/>
              <a:t>S</a:t>
            </a:r>
            <a:r>
              <a:rPr lang="en-US" u="sng" dirty="0"/>
              <a:t>ubsidies</a:t>
            </a:r>
            <a:r>
              <a:rPr lang="en-US" dirty="0"/>
              <a:t> to particular groups and organizations in society</a:t>
            </a:r>
          </a:p>
          <a:p>
            <a:pPr marL="460375" indent="-460375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u="sng" dirty="0"/>
              <a:t>T</a:t>
            </a:r>
            <a:r>
              <a:rPr lang="en-US" u="sng" dirty="0"/>
              <a:t>ransfer</a:t>
            </a:r>
            <a:r>
              <a:rPr lang="en-US" dirty="0"/>
              <a:t> money to state and local governments</a:t>
            </a:r>
          </a:p>
          <a:p>
            <a:pPr marL="460375" indent="-460375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u="sng" dirty="0"/>
              <a:t>A</a:t>
            </a:r>
            <a:r>
              <a:rPr lang="en-US" u="sng" dirty="0"/>
              <a:t>ward</a:t>
            </a:r>
            <a:r>
              <a:rPr lang="en-US" dirty="0"/>
              <a:t> grants or contracts to for-profit firms and nonprofit organizations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Devise and enforce </a:t>
            </a:r>
            <a:r>
              <a:rPr lang="en-US" b="1" u="sng" dirty="0"/>
              <a:t>R</a:t>
            </a:r>
            <a:r>
              <a:rPr lang="en-US" u="sng" dirty="0"/>
              <a:t>egulations</a:t>
            </a:r>
            <a:r>
              <a:rPr lang="en-US" dirty="0"/>
              <a:t> on the society and economy.</a:t>
            </a:r>
          </a:p>
          <a:p>
            <a:pPr marL="0" indent="0" algn="r">
              <a:buNone/>
            </a:pPr>
            <a:r>
              <a:rPr lang="en-US" dirty="0"/>
              <a:t>-- John </a:t>
            </a:r>
            <a:r>
              <a:rPr lang="en-US" dirty="0" err="1"/>
              <a:t>DiIulio</a:t>
            </a:r>
            <a:r>
              <a:rPr lang="en-US" dirty="0"/>
              <a:t>, </a:t>
            </a:r>
            <a:r>
              <a:rPr lang="en-US" i="1" dirty="0"/>
              <a:t>Bring Back the Bureaucrats </a:t>
            </a:r>
            <a:r>
              <a:rPr lang="en-US" dirty="0"/>
              <a:t>p. 41.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9434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533400"/>
            <a:ext cx="8416301" cy="6503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Federal Spending by Category</a:t>
            </a:r>
          </a:p>
        </p:txBody>
      </p:sp>
    </p:spTree>
    <p:extLst>
      <p:ext uri="{BB962C8B-B14F-4D97-AF65-F5344CB8AC3E}">
        <p14:creationId xmlns:p14="http://schemas.microsoft.com/office/powerpoint/2010/main" val="30979756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914" y="457200"/>
            <a:ext cx="8494714" cy="6563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Federal Spending by Category</a:t>
            </a:r>
          </a:p>
        </p:txBody>
      </p:sp>
    </p:spTree>
    <p:extLst>
      <p:ext uri="{BB962C8B-B14F-4D97-AF65-F5344CB8AC3E}">
        <p14:creationId xmlns:p14="http://schemas.microsoft.com/office/powerpoint/2010/main" val="17560242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42" y="1524000"/>
            <a:ext cx="6893857" cy="5327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500" dirty="0"/>
              <a:t>Insurance + Army vs. Everything Else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Federal Spending by Category</a:t>
            </a:r>
          </a:p>
        </p:txBody>
      </p:sp>
    </p:spTree>
    <p:extLst>
      <p:ext uri="{BB962C8B-B14F-4D97-AF65-F5344CB8AC3E}">
        <p14:creationId xmlns:p14="http://schemas.microsoft.com/office/powerpoint/2010/main" val="2076975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Major Federal Insurance Programs: Social Security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centerpiece of the social welfare state</a:t>
            </a:r>
          </a:p>
        </p:txBody>
      </p:sp>
    </p:spTree>
    <p:extLst>
      <p:ext uri="{BB962C8B-B14F-4D97-AF65-F5344CB8AC3E}">
        <p14:creationId xmlns:p14="http://schemas.microsoft.com/office/powerpoint/2010/main" val="31161736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Security: Basics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Taxes today’s workers in order to pay monthly checks to today’s retirees</a:t>
            </a:r>
          </a:p>
          <a:p>
            <a:pPr lvl="1"/>
            <a:r>
              <a:rPr lang="en-US" dirty="0"/>
              <a:t>There is no “account” you are “paying into”</a:t>
            </a:r>
          </a:p>
          <a:p>
            <a:pPr lvl="1"/>
            <a:r>
              <a:rPr lang="en-US" dirty="0"/>
              <a:t>Your payroll deductions  go directly to old people</a:t>
            </a:r>
          </a:p>
          <a:p>
            <a:pPr lvl="1"/>
            <a:r>
              <a:rPr lang="en-US" dirty="0"/>
              <a:t>You pay for Granny </a:t>
            </a:r>
            <a:br>
              <a:rPr lang="en-US" dirty="0"/>
            </a:br>
            <a:endParaRPr lang="en-US" dirty="0"/>
          </a:p>
          <a:p>
            <a:r>
              <a:rPr lang="en-US" dirty="0"/>
              <a:t>Tax is taken from paychecks</a:t>
            </a:r>
            <a:br>
              <a:rPr lang="en-US" dirty="0"/>
            </a:br>
            <a:endParaRPr lang="en-US" dirty="0"/>
          </a:p>
          <a:p>
            <a:r>
              <a:rPr lang="en-US" dirty="0"/>
              <a:t>In 2008, about $615 B was paid to about 51M recipients</a:t>
            </a:r>
          </a:p>
          <a:p>
            <a:pPr lvl="1"/>
            <a:r>
              <a:rPr lang="en-US" dirty="0"/>
              <a:t>About $12000 per year, or about $1000 per month </a:t>
            </a:r>
          </a:p>
          <a:p>
            <a:pPr lvl="1"/>
            <a:r>
              <a:rPr lang="en-US" dirty="0"/>
              <a:t>Now about $1200/month, with 56M beneficiaries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9393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Security: Impact on Elderly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Most Americans have negligible savings, especially for retirement</a:t>
            </a:r>
          </a:p>
          <a:p>
            <a:pPr lvl="1"/>
            <a:r>
              <a:rPr lang="en-US" dirty="0"/>
              <a:t>Federal Reserve surveys find that about 30% of Americans have NO retirement savings at all</a:t>
            </a:r>
          </a:p>
          <a:p>
            <a:pPr lvl="1"/>
            <a:r>
              <a:rPr lang="en-US" dirty="0">
                <a:hlinkClick r:id="rId2"/>
              </a:rPr>
              <a:t>http://www.federalreserve.gov/econresdata/2013-report-economic-well-being-us-households-201407.pdf</a:t>
            </a:r>
            <a:br>
              <a:rPr lang="en-US" dirty="0"/>
            </a:br>
            <a:endParaRPr lang="en-US" dirty="0"/>
          </a:p>
          <a:p>
            <a:r>
              <a:rPr lang="en-US" dirty="0"/>
              <a:t>For many Americans, Social Security is their ONLY or main source of post-retirement income</a:t>
            </a:r>
            <a:br>
              <a:rPr lang="en-US" dirty="0"/>
            </a:br>
            <a:endParaRPr lang="en-US" dirty="0"/>
          </a:p>
          <a:p>
            <a:r>
              <a:rPr lang="en-US" dirty="0"/>
              <a:t>But few elderly are poor, mostly </a:t>
            </a:r>
            <a:r>
              <a:rPr lang="en-US" i="1" dirty="0"/>
              <a:t>because of Social Security (and Medicare and Medicaid)</a:t>
            </a:r>
          </a:p>
        </p:txBody>
      </p:sp>
    </p:spTree>
    <p:extLst>
      <p:ext uri="{BB962C8B-B14F-4D97-AF65-F5344CB8AC3E}">
        <p14:creationId xmlns:p14="http://schemas.microsoft.com/office/powerpoint/2010/main" val="31204153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143000" y="995500"/>
            <a:ext cx="6934200" cy="5766111"/>
            <a:chOff x="609600" y="76200"/>
            <a:chExt cx="8039730" cy="6685411"/>
          </a:xfrm>
        </p:grpSpPr>
        <p:pic>
          <p:nvPicPr>
            <p:cNvPr id="1433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" y="76200"/>
              <a:ext cx="8039730" cy="6685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3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7400" y="228600"/>
              <a:ext cx="2000250" cy="172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Social Security: Tax Burden</a:t>
            </a:r>
          </a:p>
        </p:txBody>
      </p:sp>
    </p:spTree>
    <p:extLst>
      <p:ext uri="{BB962C8B-B14F-4D97-AF65-F5344CB8AC3E}">
        <p14:creationId xmlns:p14="http://schemas.microsoft.com/office/powerpoint/2010/main" val="2359948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Questions: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000" dirty="0"/>
              <a:t>Why did government grow?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/>
              <a:t>What does government in the United States do?</a:t>
            </a:r>
          </a:p>
          <a:p>
            <a:pPr marL="858837" lvl="2" indent="-342900">
              <a:tabLst>
                <a:tab pos="795338" algn="l"/>
              </a:tabLst>
            </a:pPr>
            <a:r>
              <a:rPr lang="en-US" dirty="0"/>
              <a:t>Especially the federal government, but also state and local governments</a:t>
            </a:r>
          </a:p>
          <a:p>
            <a:pPr marL="515938" indent="-460375">
              <a:buFont typeface="+mj-lt"/>
              <a:buAutoNum type="arabicPeriod"/>
              <a:tabLst>
                <a:tab pos="795338" algn="l"/>
              </a:tabLst>
            </a:pPr>
            <a:r>
              <a:rPr lang="en-US" sz="3000" dirty="0"/>
              <a:t>What is </a:t>
            </a:r>
            <a:r>
              <a:rPr lang="en-US" sz="3000" i="1" dirty="0"/>
              <a:t>distinctive</a:t>
            </a:r>
            <a:r>
              <a:rPr lang="en-US" sz="3000" dirty="0"/>
              <a:t> about the American way of government?</a:t>
            </a:r>
          </a:p>
          <a:p>
            <a:pPr marL="912813" lvl="1" indent="-457200">
              <a:buFont typeface="Arial" panose="020B0604020202020204" pitchFamily="34" charset="0"/>
              <a:buChar char="•"/>
              <a:tabLst>
                <a:tab pos="795338" algn="l"/>
              </a:tabLst>
            </a:pPr>
            <a:r>
              <a:rPr lang="en-US" sz="2600" dirty="0"/>
              <a:t>What is the American Way of Government?</a:t>
            </a:r>
          </a:p>
          <a:p>
            <a:pPr marL="915988" lvl="1" indent="-460375">
              <a:tabLst>
                <a:tab pos="795338" algn="l"/>
              </a:tabLst>
            </a:pPr>
            <a:endParaRPr lang="en-US" sz="2600" dirty="0"/>
          </a:p>
          <a:p>
            <a:pPr marL="920750" lvl="2" indent="-404813">
              <a:tabLst>
                <a:tab pos="795338" algn="l"/>
              </a:tabLst>
            </a:pPr>
            <a:endParaRPr lang="en-US" dirty="0"/>
          </a:p>
          <a:p>
            <a:pPr marL="0" indent="0">
              <a:buNone/>
              <a:tabLst>
                <a:tab pos="795338" algn="l"/>
              </a:tabLst>
            </a:pPr>
            <a:endParaRPr lang="en-US" dirty="0"/>
          </a:p>
          <a:p>
            <a:pPr marL="0" indent="0">
              <a:buNone/>
            </a:pP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5011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52461-E309-4820-87D6-75D8935D75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Achieving long term stability is relatively easy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3C121A-E3F0-45A3-8300-C8C83EC5EC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8314" y="4268244"/>
            <a:ext cx="6858000" cy="1655762"/>
          </a:xfrm>
        </p:spPr>
        <p:txBody>
          <a:bodyPr/>
          <a:lstStyle/>
          <a:p>
            <a:r>
              <a:rPr lang="en-US" dirty="0"/>
              <a:t>But politically painful</a:t>
            </a:r>
          </a:p>
        </p:txBody>
      </p:sp>
    </p:spTree>
    <p:extLst>
      <p:ext uri="{BB962C8B-B14F-4D97-AF65-F5344CB8AC3E}">
        <p14:creationId xmlns:p14="http://schemas.microsoft.com/office/powerpoint/2010/main" val="37633441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E6093-6D76-4B69-93A2-8C949444B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Current Analysis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1A6D5F-059F-4255-BCB2-7B095F354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2212" y="1332410"/>
            <a:ext cx="3533606" cy="526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6442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Major Federal Insurance Programs: Medicare</a:t>
            </a:r>
          </a:p>
        </p:txBody>
      </p:sp>
    </p:spTree>
    <p:extLst>
      <p:ext uri="{BB962C8B-B14F-4D97-AF65-F5344CB8AC3E}">
        <p14:creationId xmlns:p14="http://schemas.microsoft.com/office/powerpoint/2010/main" val="277067970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88A5D-7751-49E4-9D5F-2669F68A6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 Insurance for Elderly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044E3-5B26-4AA9-8CB6-72DF221B9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Hospital Care</a:t>
            </a:r>
          </a:p>
          <a:p>
            <a:r>
              <a:rPr lang="en-US" dirty="0"/>
              <a:t>Doctors</a:t>
            </a:r>
          </a:p>
          <a:p>
            <a:r>
              <a:rPr lang="en-US" dirty="0"/>
              <a:t>Drugs</a:t>
            </a:r>
          </a:p>
          <a:p>
            <a:r>
              <a:rPr lang="en-US" dirty="0"/>
              <a:t>NOT long term care</a:t>
            </a:r>
          </a:p>
        </p:txBody>
      </p:sp>
    </p:spTree>
    <p:extLst>
      <p:ext uri="{BB962C8B-B14F-4D97-AF65-F5344CB8AC3E}">
        <p14:creationId xmlns:p14="http://schemas.microsoft.com/office/powerpoint/2010/main" val="279047049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E9B9C6-A806-4E08-80BE-59604F59B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28" y="0"/>
            <a:ext cx="82278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926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SERIOUS PROBLEM!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Medicare:</a:t>
            </a:r>
          </a:p>
        </p:txBody>
      </p:sp>
    </p:spTree>
    <p:extLst>
      <p:ext uri="{BB962C8B-B14F-4D97-AF65-F5344CB8AC3E}">
        <p14:creationId xmlns:p14="http://schemas.microsoft.com/office/powerpoint/2010/main" val="22202003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33697" y="1749380"/>
            <a:ext cx="7772400" cy="2387600"/>
          </a:xfrm>
        </p:spPr>
        <p:txBody>
          <a:bodyPr/>
          <a:lstStyle/>
          <a:p>
            <a:r>
              <a:rPr lang="en-US" dirty="0"/>
              <a:t>Partly aging … but mostly it’s the prices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190897" y="4708026"/>
            <a:ext cx="6858000" cy="1655762"/>
          </a:xfrm>
        </p:spPr>
        <p:txBody>
          <a:bodyPr/>
          <a:lstStyle/>
          <a:p>
            <a:r>
              <a:rPr lang="en-US" dirty="0"/>
              <a:t>Reinhardt AER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Why?</a:t>
            </a:r>
          </a:p>
        </p:txBody>
      </p:sp>
    </p:spTree>
    <p:extLst>
      <p:ext uri="{BB962C8B-B14F-4D97-AF65-F5344CB8AC3E}">
        <p14:creationId xmlns:p14="http://schemas.microsoft.com/office/powerpoint/2010/main" val="38747040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3124200"/>
            <a:ext cx="7772400" cy="200025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Takeaway Point: </a:t>
            </a:r>
            <a:r>
              <a:rPr lang="en-US" dirty="0"/>
              <a:t>Medicare’s horrible problems are less about budgetary issues per se than about the health care system in America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5429250"/>
            <a:ext cx="6400800" cy="1752600"/>
          </a:xfrm>
        </p:spPr>
        <p:txBody>
          <a:bodyPr/>
          <a:lstStyle/>
          <a:p>
            <a:r>
              <a:rPr lang="en-US" dirty="0"/>
              <a:t>Which is FUBAR: fowled up beyond all recognition</a:t>
            </a:r>
          </a:p>
        </p:txBody>
      </p:sp>
    </p:spTree>
    <p:extLst>
      <p:ext uri="{BB962C8B-B14F-4D97-AF65-F5344CB8AC3E}">
        <p14:creationId xmlns:p14="http://schemas.microsoft.com/office/powerpoint/2010/main" val="17247900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Major Federal Insurance Programs: Medicaid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federal-state health care program for (basically) poor people</a:t>
            </a:r>
          </a:p>
        </p:txBody>
      </p:sp>
    </p:spTree>
    <p:extLst>
      <p:ext uri="{BB962C8B-B14F-4D97-AF65-F5344CB8AC3E}">
        <p14:creationId xmlns:p14="http://schemas.microsoft.com/office/powerpoint/2010/main" val="280690774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Medicaid: The Basics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Originally, health insurance for welfare recipients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Represents the biggest single line item in most state budgets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Eligibility has expanded beyond welfare recipients in many blue states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Often used to cover the costs of nursing home care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Was expanded under the Affordable Care Act in 2010</a:t>
            </a:r>
          </a:p>
          <a:p>
            <a:pPr marL="457200" indent="-457200" algn="l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767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 The Growth &amp; Scope of Government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5F856-46CC-4CF7-A366-56330D599A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75839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Federal Military Spending</a:t>
            </a:r>
          </a:p>
        </p:txBody>
      </p:sp>
    </p:spTree>
    <p:extLst>
      <p:ext uri="{BB962C8B-B14F-4D97-AF65-F5344CB8AC3E}">
        <p14:creationId xmlns:p14="http://schemas.microsoft.com/office/powerpoint/2010/main" val="422179483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888747-7016-45CD-B452-A99358F1F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1131"/>
            <a:ext cx="9144000" cy="399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5545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Military Spending: America vs. Other Countries</a:t>
            </a:r>
          </a:p>
        </p:txBody>
      </p:sp>
      <p:pic>
        <p:nvPicPr>
          <p:cNvPr id="5" name="Picture 33" descr="SOURCE: Stockholm International Peace Research Institute, SIPRI Military Expenditure Database, April 2014. Compiled by PGPF. NOTE: Figures are in 2013 U.S. dollars, converted from local currencies using market exchange rate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9724"/>
            <a:ext cx="7391400" cy="554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8050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6" descr="http://japanfocus.org/data/US_military_bases_in_the_world_200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1584156"/>
            <a:ext cx="10287000" cy="451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3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Military Spending: American Troops and Facilities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61974" y="67822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24953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60513"/>
            <a:ext cx="7772400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Takeaway Point: </a:t>
            </a:r>
            <a:r>
              <a:rPr lang="en-US" dirty="0"/>
              <a:t>The United States acts as a global hegemon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564063"/>
            <a:ext cx="6858000" cy="1655762"/>
          </a:xfrm>
        </p:spPr>
        <p:txBody>
          <a:bodyPr/>
          <a:lstStyle/>
          <a:p>
            <a:r>
              <a:rPr lang="en-US" dirty="0"/>
              <a:t>Able to project mind-boggling force anywhere, anytime</a:t>
            </a:r>
          </a:p>
          <a:p>
            <a:r>
              <a:rPr lang="en-US" dirty="0"/>
              <a:t>This is very </a:t>
            </a:r>
            <a:r>
              <a:rPr lang="en-US" dirty="0" err="1"/>
              <a:t>very</a:t>
            </a:r>
            <a:r>
              <a:rPr lang="en-US" dirty="0"/>
              <a:t> </a:t>
            </a:r>
            <a:r>
              <a:rPr lang="en-US" dirty="0" err="1"/>
              <a:t>very</a:t>
            </a:r>
            <a:r>
              <a:rPr lang="en-US" dirty="0"/>
              <a:t> expensive to do</a:t>
            </a:r>
          </a:p>
        </p:txBody>
      </p:sp>
    </p:spTree>
    <p:extLst>
      <p:ext uri="{BB962C8B-B14F-4D97-AF65-F5344CB8AC3E}">
        <p14:creationId xmlns:p14="http://schemas.microsoft.com/office/powerpoint/2010/main" val="256064211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Other Federal Discretionary Spending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Think: Research, weather bureau, federal police, courts, farm subsidies, student loans, housing, highways</a:t>
            </a:r>
          </a:p>
        </p:txBody>
      </p:sp>
    </p:spTree>
    <p:extLst>
      <p:ext uri="{BB962C8B-B14F-4D97-AF65-F5344CB8AC3E}">
        <p14:creationId xmlns:p14="http://schemas.microsoft.com/office/powerpoint/2010/main" val="333617957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" y="2238372"/>
            <a:ext cx="8850630" cy="273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3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Discretionary Spending: By Type</a:t>
            </a:r>
          </a:p>
        </p:txBody>
      </p:sp>
    </p:spTree>
    <p:extLst>
      <p:ext uri="{BB962C8B-B14F-4D97-AF65-F5344CB8AC3E}">
        <p14:creationId xmlns:p14="http://schemas.microsoft.com/office/powerpoint/2010/main" val="321662884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Paying for Federal Government Spending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59649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5800" y="838200"/>
            <a:ext cx="80264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3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Federal Revenues: By Source</a:t>
            </a:r>
          </a:p>
        </p:txBody>
      </p:sp>
    </p:spTree>
    <p:extLst>
      <p:ext uri="{BB962C8B-B14F-4D97-AF65-F5344CB8AC3E}">
        <p14:creationId xmlns:p14="http://schemas.microsoft.com/office/powerpoint/2010/main" val="368779343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72483-7CA3-4C2A-B192-170A639B18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No VAT, no federal sales tax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622F30-382F-44EA-807E-0492B34E5D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275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Visualizing the Size of the Federal Budget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dirty="0"/>
              <a:t>$100 bills</a:t>
            </a:r>
          </a:p>
        </p:txBody>
      </p:sp>
      <p:pic>
        <p:nvPicPr>
          <p:cNvPr id="3" name="Picture 150" descr="https://encrypted-tbn3.gstatic.com/images?q=tbn:ANd9GcQ28Dczu7ZDPHSUySFSntCgo3AHUHP3sQ8m9LWXAnehzXC69uhj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600200"/>
            <a:ext cx="4159250" cy="3925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54054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5" y="1107529"/>
            <a:ext cx="9096845" cy="5064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3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Federal Revenues: Deficits</a:t>
            </a:r>
          </a:p>
        </p:txBody>
      </p:sp>
    </p:spTree>
    <p:extLst>
      <p:ext uri="{BB962C8B-B14F-4D97-AF65-F5344CB8AC3E}">
        <p14:creationId xmlns:p14="http://schemas.microsoft.com/office/powerpoint/2010/main" val="201142530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FB37C-3E77-4923-85DB-B2E0E2F15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and Local Governments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D6BEF9-96AE-470E-B825-BD2D08C06A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52125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D3A6936-3D4E-4F9F-97BE-4851F9D97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Much Money?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2DC6E4-1F1A-4526-B377-4DF040A13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About $3 trillion!</a:t>
            </a:r>
          </a:p>
          <a:p>
            <a:r>
              <a:rPr lang="en-US" dirty="0"/>
              <a:t>Varies hugely across the states</a:t>
            </a:r>
          </a:p>
        </p:txBody>
      </p:sp>
    </p:spTree>
    <p:extLst>
      <p:ext uri="{BB962C8B-B14F-4D97-AF65-F5344CB8AC3E}">
        <p14:creationId xmlns:p14="http://schemas.microsoft.com/office/powerpoint/2010/main" val="8302659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5C7AE5C-9A88-48ED-B581-B4BFE0C1C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the State Dollars Go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B186E5-D760-4F80-9B6B-3F0A94057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81610"/>
            <a:ext cx="9144000" cy="594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59579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8C06390-968F-47EF-8A6A-DF7237165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 --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DB2286-678E-4108-9C6E-1E162D38C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MEDICAID (#1)</a:t>
            </a:r>
          </a:p>
          <a:p>
            <a:r>
              <a:rPr lang="en-US" dirty="0"/>
              <a:t>Schools</a:t>
            </a:r>
          </a:p>
          <a:p>
            <a:r>
              <a:rPr lang="en-US" dirty="0"/>
              <a:t>Prisons</a:t>
            </a:r>
          </a:p>
          <a:p>
            <a:r>
              <a:rPr lang="en-US" dirty="0"/>
              <a:t>Roads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68975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6987F-4656-45F5-8FAF-BC5654CF7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1446"/>
            <a:ext cx="7886700" cy="1325563"/>
          </a:xfrm>
        </p:spPr>
        <p:txBody>
          <a:bodyPr/>
          <a:lstStyle/>
          <a:p>
            <a:r>
              <a:rPr lang="en-US" dirty="0"/>
              <a:t>Where Their Dollars Come From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87E8A5-B2D2-4745-A5F8-26CFFE09E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" y="1099507"/>
            <a:ext cx="8343900" cy="582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46377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C54110A-52AC-483C-93A7-ED81CCC08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 --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5FF478-AF79-46E2-8827-BF66DDCC1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FEDERAL GOVT</a:t>
            </a:r>
          </a:p>
          <a:p>
            <a:r>
              <a:rPr lang="en-US" dirty="0"/>
              <a:t>Income taxes</a:t>
            </a:r>
          </a:p>
          <a:p>
            <a:r>
              <a:rPr lang="en-US" dirty="0"/>
              <a:t>Sales taxes</a:t>
            </a:r>
          </a:p>
        </p:txBody>
      </p:sp>
    </p:spTree>
    <p:extLst>
      <p:ext uri="{BB962C8B-B14F-4D97-AF65-F5344CB8AC3E}">
        <p14:creationId xmlns:p14="http://schemas.microsoft.com/office/powerpoint/2010/main" val="339368587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6 -The Hidden State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52317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457200" y="21367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The Hidden State: Definition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The benefits that the American people receive from government are often hidden or obscured.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So, many people aren’t aware of the benefits they receive from the federal government</a:t>
            </a:r>
          </a:p>
          <a:p>
            <a:pPr marL="457200" indent="-457200" algn="l">
              <a:buFont typeface="Arial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Two devices: </a:t>
            </a:r>
            <a:r>
              <a:rPr lang="en-US" b="1" dirty="0">
                <a:solidFill>
                  <a:schemeClr val="tx1"/>
                </a:solidFill>
              </a:rPr>
              <a:t>Tax loopholes </a:t>
            </a:r>
            <a:r>
              <a:rPr lang="en-US" dirty="0">
                <a:solidFill>
                  <a:schemeClr val="tx1"/>
                </a:solidFill>
              </a:rPr>
              <a:t>and </a:t>
            </a:r>
            <a:r>
              <a:rPr lang="en-US" b="1" dirty="0">
                <a:solidFill>
                  <a:schemeClr val="tx1"/>
                </a:solidFill>
              </a:rPr>
              <a:t>Government by Proxy</a:t>
            </a:r>
          </a:p>
          <a:p>
            <a:pPr lvl="1" algn="l"/>
            <a:endParaRPr lang="en-US" dirty="0">
              <a:solidFill>
                <a:schemeClr val="tx1"/>
              </a:solidFill>
            </a:endParaRPr>
          </a:p>
          <a:p>
            <a:pPr marL="457200" indent="-457200" algn="l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49766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Loopholes: Bigger than Social Security!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661160"/>
            <a:ext cx="743447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7943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14400" y="1295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500" dirty="0"/>
              <a:t>$1,000,000,000,000</a:t>
            </a:r>
          </a:p>
        </p:txBody>
      </p:sp>
      <p:pic>
        <p:nvPicPr>
          <p:cNvPr id="4" name="Picture 147" descr="https://encrypted-tbn1.gstatic.com/images?q=tbn:ANd9GcQAJqo3uCCKWAhUSSrBX25P2HWVOH9ARHNzYa-hhG8B1U7UOdtB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667000"/>
            <a:ext cx="8521220" cy="3901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3124200" y="2133600"/>
            <a:ext cx="685800" cy="1676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FOUR of these!</a:t>
            </a:r>
          </a:p>
        </p:txBody>
      </p:sp>
    </p:spTree>
    <p:extLst>
      <p:ext uri="{BB962C8B-B14F-4D97-AF65-F5344CB8AC3E}">
        <p14:creationId xmlns:p14="http://schemas.microsoft.com/office/powerpoint/2010/main" val="11563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 Tax Expenditures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19200"/>
            <a:ext cx="887103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148311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040" y="365126"/>
            <a:ext cx="8575040" cy="1325563"/>
          </a:xfrm>
        </p:spPr>
        <p:txBody>
          <a:bodyPr/>
          <a:lstStyle/>
          <a:p>
            <a:r>
              <a:rPr lang="en-US" dirty="0"/>
              <a:t>Who Gets the Benefits of Loopholes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36040"/>
            <a:ext cx="7907180" cy="5181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566758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A1BD-F540-4B99-BE19-379D0BC79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Magic! Growth of Govt Without Growth of Government Employees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AA43A0-4680-4706-BAB3-697D6934C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880" y="1690688"/>
            <a:ext cx="6544303" cy="505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8127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534C9-DA25-44AA-A9FD-56668F6A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Government by Proxy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C7F93-EAB7-43E9-A488-C9B1A558E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b="1" dirty="0"/>
              <a:t>contractors</a:t>
            </a:r>
            <a:r>
              <a:rPr lang="en-US" dirty="0"/>
              <a:t> -- non-profit organizations and for-profit firms -- and </a:t>
            </a:r>
            <a:r>
              <a:rPr lang="en-US" b="1" dirty="0"/>
              <a:t>state and local government </a:t>
            </a:r>
            <a:r>
              <a:rPr lang="en-US" dirty="0"/>
              <a:t>to supply services</a:t>
            </a:r>
          </a:p>
          <a:p>
            <a:r>
              <a:rPr lang="en-US" dirty="0"/>
              <a:t>RATHER than federal employees and federal agencies</a:t>
            </a:r>
          </a:p>
          <a:p>
            <a:r>
              <a:rPr lang="en-US" dirty="0"/>
              <a:t>Effectively HIDES the hand of the federal government</a:t>
            </a:r>
          </a:p>
          <a:p>
            <a:r>
              <a:rPr lang="en-US" dirty="0"/>
              <a:t>Also makes managing government almost impossible</a:t>
            </a:r>
          </a:p>
        </p:txBody>
      </p:sp>
    </p:spTree>
    <p:extLst>
      <p:ext uri="{BB962C8B-B14F-4D97-AF65-F5344CB8AC3E}">
        <p14:creationId xmlns:p14="http://schemas.microsoft.com/office/powerpoint/2010/main" val="129336720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D68345-31B1-42E4-B896-1B01CDEF74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Why a Hidden State?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F5E72DA-8616-42C5-BA7B-15D7457EAB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51498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700" dirty="0"/>
              <a:t>Americans are ambivalent about “government”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They distrust “government” and want it to remain smaller </a:t>
            </a:r>
          </a:p>
          <a:p>
            <a:r>
              <a:rPr lang="en-US" dirty="0"/>
              <a:t>(or so they say)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Uniquely American: Public Distrust</a:t>
            </a:r>
          </a:p>
        </p:txBody>
      </p:sp>
    </p:spTree>
    <p:extLst>
      <p:ext uri="{BB962C8B-B14F-4D97-AF65-F5344CB8AC3E}">
        <p14:creationId xmlns:p14="http://schemas.microsoft.com/office/powerpoint/2010/main" val="123060087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people-press.org/files/2013/01/1-31-13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90090"/>
            <a:ext cx="3962400" cy="417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://www.people-press.org/files/2012/09/9-24-12-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327021"/>
            <a:ext cx="3505200" cy="476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Uniquely American: Small Government as the Ideal</a:t>
            </a:r>
          </a:p>
        </p:txBody>
      </p:sp>
    </p:spTree>
    <p:extLst>
      <p:ext uri="{BB962C8B-B14F-4D97-AF65-F5344CB8AC3E}">
        <p14:creationId xmlns:p14="http://schemas.microsoft.com/office/powerpoint/2010/main" val="205527487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2321243"/>
            <a:ext cx="777240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But they actually LOVE government services and don’t want to cut them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143000" y="4983798"/>
            <a:ext cx="6858000" cy="1655762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Uniquely American: Contradictory Preferences</a:t>
            </a:r>
          </a:p>
        </p:txBody>
      </p:sp>
    </p:spTree>
    <p:extLst>
      <p:ext uri="{BB962C8B-B14F-4D97-AF65-F5344CB8AC3E}">
        <p14:creationId xmlns:p14="http://schemas.microsoft.com/office/powerpoint/2010/main" val="137036501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 descr="2-22-13 #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399" y="1219200"/>
            <a:ext cx="2964675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Uniquely American: Don’t Cut That!</a:t>
            </a:r>
          </a:p>
        </p:txBody>
      </p:sp>
    </p:spTree>
    <p:extLst>
      <p:ext uri="{BB962C8B-B14F-4D97-AF65-F5344CB8AC3E}">
        <p14:creationId xmlns:p14="http://schemas.microsoft.com/office/powerpoint/2010/main" val="80998010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Uniquely American: I Pay Enough in Taxes!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82" y="1524000"/>
            <a:ext cx="4300518" cy="5181600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But, they say the tax system is too complex and unfair, esp. because rich people don’t pay enough taxes</a:t>
            </a:r>
          </a:p>
        </p:txBody>
      </p:sp>
    </p:spTree>
    <p:extLst>
      <p:ext uri="{BB962C8B-B14F-4D97-AF65-F5344CB8AC3E}">
        <p14:creationId xmlns:p14="http://schemas.microsoft.com/office/powerpoint/2010/main" val="2983680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1E073-6F52-4B4C-9B2D-1626165079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How did we get here?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5D7949-2FDC-48E5-949C-7FC62D47FA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9582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E16FD21-A84F-4257-8FFA-45C7F5805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Reform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7C126-C680-4FA3-BA83-F341EC99B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84949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“Don’t Tax You – Don’t Tax Me – Tax That Man Behind the Tree!”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8DB9DE-1AE9-48BF-BA99-0F2D9C5DA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4901" y="1451812"/>
            <a:ext cx="4787419" cy="372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39785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6DBDC4-CCE6-4539-94A9-0793118C11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8363"/>
            <a:ext cx="777240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Congress &amp; Presidents have given people what they want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61A27BE-33CB-4F7C-990F-5BD2D54179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034598"/>
            <a:ext cx="6858000" cy="1655762"/>
          </a:xfrm>
        </p:spPr>
        <p:txBody>
          <a:bodyPr/>
          <a:lstStyle/>
          <a:p>
            <a:r>
              <a:rPr lang="en-US" dirty="0"/>
              <a:t>Lots of services with the illusion of small government, financed with hidden taxes </a:t>
            </a:r>
            <a:r>
              <a:rPr lang="en-US"/>
              <a:t>and deficits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500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734</TotalTime>
  <Words>1695</Words>
  <Application>Microsoft Office PowerPoint</Application>
  <PresentationFormat>On-screen Show (4:3)</PresentationFormat>
  <Paragraphs>259</Paragraphs>
  <Slides>91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91</vt:i4>
      </vt:variant>
    </vt:vector>
  </HeadingPairs>
  <TitlesOfParts>
    <vt:vector size="95" baseType="lpstr">
      <vt:lpstr>Arial</vt:lpstr>
      <vt:lpstr>Calibri</vt:lpstr>
      <vt:lpstr>Calibri Light</vt:lpstr>
      <vt:lpstr>Office Theme</vt:lpstr>
      <vt:lpstr> Introduction to American Political Institutions</vt:lpstr>
      <vt:lpstr>Elections</vt:lpstr>
      <vt:lpstr>Outline</vt:lpstr>
      <vt:lpstr>A Mini-Quiz</vt:lpstr>
      <vt:lpstr>Three Questions:</vt:lpstr>
      <vt:lpstr>1 The Growth &amp; Scope of Government</vt:lpstr>
      <vt:lpstr>Visualizing the Size of the Federal Budget</vt:lpstr>
      <vt:lpstr>$1,000,000,000,000</vt:lpstr>
      <vt:lpstr>How did we get here?</vt:lpstr>
      <vt:lpstr>PowerPoint Presentation</vt:lpstr>
      <vt:lpstr> As late as 1927, federal expenditures were only about $300/person (real!)  </vt:lpstr>
      <vt:lpstr>Huge increase starting with the “New Deal”</vt:lpstr>
      <vt:lpstr>PowerPoint Presentation</vt:lpstr>
      <vt:lpstr>2 - Causes</vt:lpstr>
      <vt:lpstr>PowerPoint Presentation</vt:lpstr>
      <vt:lpstr>The Growth Equation</vt:lpstr>
      <vt:lpstr>Raises a question …</vt:lpstr>
      <vt:lpstr> </vt:lpstr>
      <vt:lpstr>PowerPoint Presentation</vt:lpstr>
      <vt:lpstr>“War makes states, then states make war.”</vt:lpstr>
      <vt:lpstr>To a considerable extent, WAR built the American government</vt:lpstr>
      <vt:lpstr>Social Movements &amp; the Rights Revolution</vt:lpstr>
      <vt:lpstr>More Social Movements</vt:lpstr>
      <vt:lpstr>… leading to more legislation and more government regulation</vt:lpstr>
      <vt:lpstr>Note the role of war in the expansion of rights</vt:lpstr>
      <vt:lpstr>3 - The Ratchet</vt:lpstr>
      <vt:lpstr>Ratchet</vt:lpstr>
      <vt:lpstr>After the crisis, expenditures decrease … but never all the way to pre-crisis level</vt:lpstr>
      <vt:lpstr>Why not?</vt:lpstr>
      <vt:lpstr>“New Policies Create new Politics”</vt:lpstr>
      <vt:lpstr>New Policies Alter “Ideology”</vt:lpstr>
      <vt:lpstr>Groups</vt:lpstr>
      <vt:lpstr>Factoid</vt:lpstr>
      <vt:lpstr>PowerPoint Presentation</vt:lpstr>
      <vt:lpstr>Comparisons with Other Countries</vt:lpstr>
      <vt:lpstr>Cross-National Government Spending as a Percent of GDP</vt:lpstr>
      <vt:lpstr>Cross-National Per Capita Government Expenditures</vt:lpstr>
      <vt:lpstr>Takeaway Point: The size of United States government is quite similar to that of other advanced industrial nations.</vt:lpstr>
      <vt:lpstr>4- What Does the Federal Government Do</vt:lpstr>
      <vt:lpstr>PowerPoint Presentation</vt:lpstr>
      <vt:lpstr>The Federal Government: An Insurance Company with an Army</vt:lpstr>
      <vt:lpstr>The Insurance Company: STAR</vt:lpstr>
      <vt:lpstr>PowerPoint Presentation</vt:lpstr>
      <vt:lpstr>PowerPoint Presentation</vt:lpstr>
      <vt:lpstr>Insurance + Army vs. Everything Else</vt:lpstr>
      <vt:lpstr>Major Federal Insurance Programs: Social Security</vt:lpstr>
      <vt:lpstr>Social Security: Basics</vt:lpstr>
      <vt:lpstr>Social Security: Impact on Elderly</vt:lpstr>
      <vt:lpstr>PowerPoint Presentation</vt:lpstr>
      <vt:lpstr>Achieving long term stability is relatively easy</vt:lpstr>
      <vt:lpstr>Best Current Analysis</vt:lpstr>
      <vt:lpstr>Major Federal Insurance Programs: Medicare</vt:lpstr>
      <vt:lpstr>Health Insurance for Elderly</vt:lpstr>
      <vt:lpstr>PowerPoint Presentation</vt:lpstr>
      <vt:lpstr>SERIOUS PROBLEM!</vt:lpstr>
      <vt:lpstr>Partly aging … but mostly it’s the prices</vt:lpstr>
      <vt:lpstr>Takeaway Point: Medicare’s horrible problems are less about budgetary issues per se than about the health care system in America</vt:lpstr>
      <vt:lpstr>Major Federal Insurance Programs: Medicaid</vt:lpstr>
      <vt:lpstr>PowerPoint Presentation</vt:lpstr>
      <vt:lpstr>Federal Military Spending</vt:lpstr>
      <vt:lpstr>PowerPoint Presentation</vt:lpstr>
      <vt:lpstr>Military Spending: America vs. Other Countries</vt:lpstr>
      <vt:lpstr>PowerPoint Presentation</vt:lpstr>
      <vt:lpstr>Takeaway Point: The United States acts as a global hegemon</vt:lpstr>
      <vt:lpstr>Other Federal Discretionary Spending</vt:lpstr>
      <vt:lpstr>PowerPoint Presentation</vt:lpstr>
      <vt:lpstr>Paying for Federal Government Spending</vt:lpstr>
      <vt:lpstr>PowerPoint Presentation</vt:lpstr>
      <vt:lpstr>No VAT, no federal sales tax</vt:lpstr>
      <vt:lpstr>PowerPoint Presentation</vt:lpstr>
      <vt:lpstr>State and Local Governments</vt:lpstr>
      <vt:lpstr>How Much Money?</vt:lpstr>
      <vt:lpstr>Where the State Dollars Go</vt:lpstr>
      <vt:lpstr>Think --</vt:lpstr>
      <vt:lpstr>Where Their Dollars Come From</vt:lpstr>
      <vt:lpstr>Think --</vt:lpstr>
      <vt:lpstr>6 -The Hidden State </vt:lpstr>
      <vt:lpstr>PowerPoint Presentation</vt:lpstr>
      <vt:lpstr>Loopholes: Bigger than Social Security!</vt:lpstr>
      <vt:lpstr>Major Tax Expenditures</vt:lpstr>
      <vt:lpstr>Who Gets the Benefits of Loopholes</vt:lpstr>
      <vt:lpstr>Magic! Growth of Govt Without Growth of Government Employees</vt:lpstr>
      <vt:lpstr>Government by Proxy</vt:lpstr>
      <vt:lpstr>Why a Hidden State?</vt:lpstr>
      <vt:lpstr>Americans are ambivalent about “government”</vt:lpstr>
      <vt:lpstr>PowerPoint Presentation</vt:lpstr>
      <vt:lpstr>But they actually LOVE government services and don’t want to cut them</vt:lpstr>
      <vt:lpstr>PowerPoint Presentation</vt:lpstr>
      <vt:lpstr>Uniquely American: I Pay Enough in Taxes!</vt:lpstr>
      <vt:lpstr>Tax Reform</vt:lpstr>
      <vt:lpstr>Congress &amp; Presidents have given people what they want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WWS 500 Introduction to American Political Institions</dc:title>
  <dc:creator>Charles M. Cameron</dc:creator>
  <cp:lastModifiedBy>Helene E. Wood</cp:lastModifiedBy>
  <cp:revision>31</cp:revision>
  <dcterms:created xsi:type="dcterms:W3CDTF">2019-08-15T11:32:03Z</dcterms:created>
  <dcterms:modified xsi:type="dcterms:W3CDTF">2022-08-10T12:01:54Z</dcterms:modified>
</cp:coreProperties>
</file>