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3"/>
  </p:notesMasterIdLst>
  <p:sldIdLst>
    <p:sldId id="256" r:id="rId2"/>
    <p:sldId id="257" r:id="rId3"/>
    <p:sldId id="264" r:id="rId4"/>
    <p:sldId id="265" r:id="rId5"/>
    <p:sldId id="267" r:id="rId6"/>
    <p:sldId id="268" r:id="rId7"/>
    <p:sldId id="269" r:id="rId8"/>
    <p:sldId id="270" r:id="rId9"/>
    <p:sldId id="271" r:id="rId10"/>
    <p:sldId id="272" r:id="rId11"/>
    <p:sldId id="273" r:id="rId12"/>
    <p:sldId id="274" r:id="rId13"/>
    <p:sldId id="276" r:id="rId14"/>
    <p:sldId id="277" r:id="rId15"/>
    <p:sldId id="278" r:id="rId16"/>
    <p:sldId id="279" r:id="rId17"/>
    <p:sldId id="280" r:id="rId18"/>
    <p:sldId id="281" r:id="rId19"/>
    <p:sldId id="282" r:id="rId20"/>
    <p:sldId id="283" r:id="rId21"/>
    <p:sldId id="284" r:id="rId22"/>
    <p:sldId id="289" r:id="rId23"/>
    <p:sldId id="291" r:id="rId24"/>
    <p:sldId id="292" r:id="rId25"/>
    <p:sldId id="293" r:id="rId26"/>
    <p:sldId id="294" r:id="rId27"/>
    <p:sldId id="319" r:id="rId28"/>
    <p:sldId id="295" r:id="rId29"/>
    <p:sldId id="296" r:id="rId30"/>
    <p:sldId id="297" r:id="rId31"/>
    <p:sldId id="298" r:id="rId32"/>
    <p:sldId id="299" r:id="rId33"/>
    <p:sldId id="300" r:id="rId34"/>
    <p:sldId id="301" r:id="rId35"/>
    <p:sldId id="302" r:id="rId36"/>
    <p:sldId id="317" r:id="rId37"/>
    <p:sldId id="318" r:id="rId38"/>
    <p:sldId id="320" r:id="rId39"/>
    <p:sldId id="304" r:id="rId40"/>
    <p:sldId id="305" r:id="rId41"/>
    <p:sldId id="306" r:id="rId42"/>
    <p:sldId id="307" r:id="rId43"/>
    <p:sldId id="308" r:id="rId44"/>
    <p:sldId id="310" r:id="rId45"/>
    <p:sldId id="321" r:id="rId46"/>
    <p:sldId id="311" r:id="rId47"/>
    <p:sldId id="312" r:id="rId48"/>
    <p:sldId id="313" r:id="rId49"/>
    <p:sldId id="314" r:id="rId50"/>
    <p:sldId id="315" r:id="rId51"/>
    <p:sldId id="316" r:id="rId52"/>
    <p:sldId id="258" r:id="rId53"/>
    <p:sldId id="259" r:id="rId54"/>
    <p:sldId id="260" r:id="rId55"/>
    <p:sldId id="261" r:id="rId56"/>
    <p:sldId id="262" r:id="rId57"/>
    <p:sldId id="263" r:id="rId58"/>
    <p:sldId id="285" r:id="rId59"/>
    <p:sldId id="286" r:id="rId60"/>
    <p:sldId id="287" r:id="rId61"/>
    <p:sldId id="288" r:id="rId6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1" d="100"/>
          <a:sy n="111" d="100"/>
        </p:scale>
        <p:origin x="3134"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E4487-8214-4F58-BB50-93F3E96D42DF}" type="datetimeFigureOut">
              <a:rPr lang="en-US" smtClean="0"/>
              <a:t>8/10/2022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C69187-0D75-4212-A29B-A60ABC39DCB3}" type="slidenum">
              <a:rPr lang="en-US" smtClean="0"/>
              <a:t>‹#›</a:t>
            </a:fld>
            <a:endParaRPr lang="en-US"/>
          </a:p>
        </p:txBody>
      </p:sp>
    </p:spTree>
    <p:extLst>
      <p:ext uri="{BB962C8B-B14F-4D97-AF65-F5344CB8AC3E}">
        <p14:creationId xmlns:p14="http://schemas.microsoft.com/office/powerpoint/2010/main" val="2900578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https://www.npr.org/2022/06/30/1103595898/supreme-court-epa-climate-change</a:t>
            </a:r>
          </a:p>
          <a:p>
            <a:endParaRPr lang="en-US" dirty="0"/>
          </a:p>
        </p:txBody>
      </p:sp>
      <p:sp>
        <p:nvSpPr>
          <p:cNvPr id="4" name="Slide Number Placeholder 3"/>
          <p:cNvSpPr>
            <a:spLocks noGrp="1"/>
          </p:cNvSpPr>
          <p:nvPr>
            <p:ph type="sldNum" sz="quarter" idx="5"/>
          </p:nvPr>
        </p:nvSpPr>
        <p:spPr/>
        <p:txBody>
          <a:bodyPr/>
          <a:lstStyle/>
          <a:p>
            <a:fld id="{87C69187-0D75-4212-A29B-A60ABC39DCB3}" type="slidenum">
              <a:rPr lang="en-US" smtClean="0"/>
              <a:t>45</a:t>
            </a:fld>
            <a:endParaRPr lang="en-US"/>
          </a:p>
        </p:txBody>
      </p:sp>
    </p:spTree>
    <p:extLst>
      <p:ext uri="{BB962C8B-B14F-4D97-AF65-F5344CB8AC3E}">
        <p14:creationId xmlns:p14="http://schemas.microsoft.com/office/powerpoint/2010/main" val="1676319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38F8FE-F2A2-43E0-BAD2-8364F80F73BF}"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3045292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38F8FE-F2A2-43E0-BAD2-8364F80F73BF}"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338986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38F8FE-F2A2-43E0-BAD2-8364F80F73BF}"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3040616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38F8FE-F2A2-43E0-BAD2-8364F80F73BF}"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3099072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38F8FE-F2A2-43E0-BAD2-8364F80F73BF}"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3080943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38F8FE-F2A2-43E0-BAD2-8364F80F73BF}"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93442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38F8FE-F2A2-43E0-BAD2-8364F80F73BF}" type="datetimeFigureOut">
              <a:rPr lang="en-US" smtClean="0"/>
              <a:t>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2018849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38F8FE-F2A2-43E0-BAD2-8364F80F73BF}" type="datetimeFigureOut">
              <a:rPr lang="en-US" smtClean="0"/>
              <a:t>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1348422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38F8FE-F2A2-43E0-BAD2-8364F80F73BF}" type="datetimeFigureOut">
              <a:rPr lang="en-US" smtClean="0"/>
              <a:t>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686397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38F8FE-F2A2-43E0-BAD2-8364F80F73BF}"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234507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38F8FE-F2A2-43E0-BAD2-8364F80F73BF}"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39F84-B8C2-427E-8EE9-C59A968A8424}" type="slidenum">
              <a:rPr lang="en-US" smtClean="0"/>
              <a:t>‹#›</a:t>
            </a:fld>
            <a:endParaRPr lang="en-US"/>
          </a:p>
        </p:txBody>
      </p:sp>
    </p:spTree>
    <p:extLst>
      <p:ext uri="{BB962C8B-B14F-4D97-AF65-F5344CB8AC3E}">
        <p14:creationId xmlns:p14="http://schemas.microsoft.com/office/powerpoint/2010/main" val="1803286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8F8FE-F2A2-43E0-BAD2-8364F80F73BF}" type="datetimeFigureOut">
              <a:rPr lang="en-US" smtClean="0"/>
              <a:t>8/10/2022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39F84-B8C2-427E-8EE9-C59A968A8424}" type="slidenum">
              <a:rPr lang="en-US" smtClean="0"/>
              <a:t>‹#›</a:t>
            </a:fld>
            <a:endParaRPr lang="en-US"/>
          </a:p>
        </p:txBody>
      </p:sp>
    </p:spTree>
    <p:extLst>
      <p:ext uri="{BB962C8B-B14F-4D97-AF65-F5344CB8AC3E}">
        <p14:creationId xmlns:p14="http://schemas.microsoft.com/office/powerpoint/2010/main" val="3896556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dirty="0"/>
            </a:br>
            <a:r>
              <a:rPr lang="en-US" dirty="0"/>
              <a:t>Introduction to American Political Institutions</a:t>
            </a:r>
          </a:p>
        </p:txBody>
      </p:sp>
      <p:sp>
        <p:nvSpPr>
          <p:cNvPr id="3" name="Subtitle 2"/>
          <p:cNvSpPr>
            <a:spLocks noGrp="1"/>
          </p:cNvSpPr>
          <p:nvPr>
            <p:ph type="subTitle" idx="1"/>
          </p:nvPr>
        </p:nvSpPr>
        <p:spPr/>
        <p:txBody>
          <a:bodyPr/>
          <a:lstStyle/>
          <a:p>
            <a:endParaRPr lang="en-US" dirty="0"/>
          </a:p>
          <a:p>
            <a:r>
              <a:rPr lang="en-US" dirty="0"/>
              <a:t>American Courts and Legal System</a:t>
            </a:r>
          </a:p>
        </p:txBody>
      </p:sp>
    </p:spTree>
    <p:extLst>
      <p:ext uri="{BB962C8B-B14F-4D97-AF65-F5344CB8AC3E}">
        <p14:creationId xmlns:p14="http://schemas.microsoft.com/office/powerpoint/2010/main" val="3575250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Common Law: Basic Features</a:t>
            </a:r>
          </a:p>
        </p:txBody>
      </p:sp>
      <p:sp>
        <p:nvSpPr>
          <p:cNvPr id="30723" name="Rectangle 3"/>
          <p:cNvSpPr>
            <a:spLocks noGrp="1" noChangeArrowheads="1"/>
          </p:cNvSpPr>
          <p:nvPr>
            <p:ph type="body" idx="1"/>
          </p:nvPr>
        </p:nvSpPr>
        <p:spPr/>
        <p:txBody>
          <a:bodyPr/>
          <a:lstStyle/>
          <a:p>
            <a:pPr>
              <a:lnSpc>
                <a:spcPct val="90000"/>
              </a:lnSpc>
            </a:pPr>
            <a:r>
              <a:rPr lang="en-US" altLang="en-US" sz="2600" dirty="0"/>
              <a:t>Key is </a:t>
            </a:r>
            <a:r>
              <a:rPr lang="en-US" altLang="en-US" sz="2600" b="1" dirty="0"/>
              <a:t>incremental creation of rules via dispute resolution</a:t>
            </a:r>
          </a:p>
          <a:p>
            <a:pPr>
              <a:lnSpc>
                <a:spcPct val="90000"/>
              </a:lnSpc>
            </a:pPr>
            <a:r>
              <a:rPr lang="en-US" altLang="en-US" sz="2600" dirty="0"/>
              <a:t>Thus, emphasis on methods of “legal reasoning”: the rules for making rules</a:t>
            </a:r>
          </a:p>
          <a:p>
            <a:pPr lvl="1"/>
            <a:r>
              <a:rPr lang="en-US" altLang="en-US" sz="2200" dirty="0"/>
              <a:t>Judgment, holding, dictum, ratio </a:t>
            </a:r>
            <a:r>
              <a:rPr lang="en-US" altLang="en-US" sz="2200" dirty="0" err="1"/>
              <a:t>decidendi</a:t>
            </a:r>
            <a:endParaRPr lang="en-US" altLang="en-US" sz="2200" dirty="0"/>
          </a:p>
          <a:p>
            <a:pPr>
              <a:lnSpc>
                <a:spcPct val="90000"/>
              </a:lnSpc>
            </a:pPr>
            <a:r>
              <a:rPr lang="en-US" altLang="en-US" sz="2600" dirty="0"/>
              <a:t>Importance of revered “great judges,” cult of the robe</a:t>
            </a:r>
          </a:p>
          <a:p>
            <a:pPr lvl="1">
              <a:lnSpc>
                <a:spcPct val="90000"/>
              </a:lnSpc>
            </a:pPr>
            <a:r>
              <a:rPr lang="en-US" altLang="en-US" sz="2200" dirty="0"/>
              <a:t>Holmes, Brandeis, Cardozo, Hand; Coke, Mansfield</a:t>
            </a:r>
          </a:p>
        </p:txBody>
      </p:sp>
    </p:spTree>
    <p:extLst>
      <p:ext uri="{BB962C8B-B14F-4D97-AF65-F5344CB8AC3E}">
        <p14:creationId xmlns:p14="http://schemas.microsoft.com/office/powerpoint/2010/main" val="148160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Common Law: Professions</a:t>
            </a:r>
          </a:p>
        </p:txBody>
      </p:sp>
      <p:sp>
        <p:nvSpPr>
          <p:cNvPr id="31747" name="Rectangle 3"/>
          <p:cNvSpPr>
            <a:spLocks noGrp="1" noChangeArrowheads="1"/>
          </p:cNvSpPr>
          <p:nvPr>
            <p:ph type="body" idx="1"/>
          </p:nvPr>
        </p:nvSpPr>
        <p:spPr/>
        <p:txBody>
          <a:bodyPr/>
          <a:lstStyle/>
          <a:p>
            <a:r>
              <a:rPr lang="en-US" altLang="en-US" dirty="0"/>
              <a:t>British system of barristers and solicitors, vs US system with no distinction</a:t>
            </a:r>
          </a:p>
          <a:p>
            <a:r>
              <a:rPr lang="en-US" altLang="en-US" dirty="0"/>
              <a:t>IMPORTANT: US Judges are quasi-political appointees </a:t>
            </a:r>
          </a:p>
          <a:p>
            <a:pPr lvl="1"/>
            <a:r>
              <a:rPr lang="en-US" altLang="en-US" dirty="0"/>
              <a:t>In some states, they are elected, in various ways (!)</a:t>
            </a:r>
          </a:p>
        </p:txBody>
      </p:sp>
    </p:spTree>
    <p:extLst>
      <p:ext uri="{BB962C8B-B14F-4D97-AF65-F5344CB8AC3E}">
        <p14:creationId xmlns:p14="http://schemas.microsoft.com/office/powerpoint/2010/main" val="3363365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Sources of American Law</a:t>
            </a:r>
          </a:p>
        </p:txBody>
      </p:sp>
      <p:sp>
        <p:nvSpPr>
          <p:cNvPr id="5" name="Subtitle 4"/>
          <p:cNvSpPr>
            <a:spLocks noGrp="1"/>
          </p:cNvSpPr>
          <p:nvPr>
            <p:ph type="subTitle" idx="1"/>
          </p:nvPr>
        </p:nvSpPr>
        <p:spPr/>
        <p:txBody>
          <a:bodyPr/>
          <a:lstStyle/>
          <a:p>
            <a:r>
              <a:rPr lang="en-US" dirty="0"/>
              <a:t>Five Sources</a:t>
            </a:r>
          </a:p>
        </p:txBody>
      </p:sp>
    </p:spTree>
    <p:extLst>
      <p:ext uri="{BB962C8B-B14F-4D97-AF65-F5344CB8AC3E}">
        <p14:creationId xmlns:p14="http://schemas.microsoft.com/office/powerpoint/2010/main" val="714867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a:t>Five Sources of American Law</a:t>
            </a:r>
          </a:p>
        </p:txBody>
      </p:sp>
      <p:sp>
        <p:nvSpPr>
          <p:cNvPr id="33795" name="Rectangle 3"/>
          <p:cNvSpPr>
            <a:spLocks noGrp="1" noChangeArrowheads="1"/>
          </p:cNvSpPr>
          <p:nvPr>
            <p:ph type="body" idx="1"/>
          </p:nvPr>
        </p:nvSpPr>
        <p:spPr/>
        <p:txBody>
          <a:bodyPr/>
          <a:lstStyle/>
          <a:p>
            <a:pPr marL="514350" indent="-514350">
              <a:buFont typeface="+mj-lt"/>
              <a:buAutoNum type="arabicPeriod"/>
            </a:pPr>
            <a:r>
              <a:rPr lang="en-US" altLang="en-US" b="1" dirty="0"/>
              <a:t>Constitution</a:t>
            </a:r>
            <a:r>
              <a:rPr lang="en-US" altLang="en-US" dirty="0"/>
              <a:t> – made by the Constitutional Convention (if written). </a:t>
            </a:r>
          </a:p>
          <a:p>
            <a:pPr marL="514350" indent="-514350">
              <a:buFont typeface="+mj-lt"/>
              <a:buAutoNum type="arabicPeriod"/>
            </a:pPr>
            <a:r>
              <a:rPr lang="en-US" altLang="en-US" b="1" dirty="0"/>
              <a:t>Statutes</a:t>
            </a:r>
            <a:r>
              <a:rPr lang="en-US" altLang="en-US" dirty="0"/>
              <a:t> – made by Congress and state legislatures </a:t>
            </a:r>
          </a:p>
          <a:p>
            <a:pPr marL="514350" indent="-514350">
              <a:buFont typeface="+mj-lt"/>
              <a:buAutoNum type="arabicPeriod"/>
            </a:pPr>
            <a:r>
              <a:rPr lang="en-US" altLang="en-US" b="1" dirty="0"/>
              <a:t>Regulations</a:t>
            </a:r>
            <a:r>
              <a:rPr lang="en-US" altLang="en-US" dirty="0"/>
              <a:t> – made by bureaucrats and have the power of law (the biggest source of law today)</a:t>
            </a:r>
          </a:p>
          <a:p>
            <a:pPr marL="514350" indent="-514350">
              <a:buFont typeface="+mj-lt"/>
              <a:buAutoNum type="arabicPeriod"/>
            </a:pPr>
            <a:r>
              <a:rPr lang="en-US" altLang="en-US" b="1" dirty="0"/>
              <a:t>Decree</a:t>
            </a:r>
            <a:r>
              <a:rPr lang="en-US" altLang="en-US" dirty="0"/>
              <a:t> – made by President or state governors </a:t>
            </a:r>
          </a:p>
          <a:p>
            <a:pPr marL="514350" indent="-514350">
              <a:buFont typeface="+mj-lt"/>
              <a:buAutoNum type="arabicPeriod"/>
            </a:pPr>
            <a:r>
              <a:rPr lang="en-US" altLang="en-US" b="1" dirty="0"/>
              <a:t>Case Law </a:t>
            </a:r>
            <a:r>
              <a:rPr lang="en-US" altLang="en-US" dirty="0"/>
              <a:t>– made by judges themselves, as they hear cases </a:t>
            </a:r>
          </a:p>
        </p:txBody>
      </p:sp>
    </p:spTree>
    <p:extLst>
      <p:ext uri="{BB962C8B-B14F-4D97-AF65-F5344CB8AC3E}">
        <p14:creationId xmlns:p14="http://schemas.microsoft.com/office/powerpoint/2010/main" val="1371651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Constitutional Law</a:t>
            </a:r>
          </a:p>
        </p:txBody>
      </p:sp>
      <p:sp>
        <p:nvSpPr>
          <p:cNvPr id="34819" name="Rectangle 3"/>
          <p:cNvSpPr>
            <a:spLocks noGrp="1" noChangeArrowheads="1"/>
          </p:cNvSpPr>
          <p:nvPr>
            <p:ph type="body" idx="1"/>
          </p:nvPr>
        </p:nvSpPr>
        <p:spPr/>
        <p:txBody>
          <a:bodyPr/>
          <a:lstStyle/>
          <a:p>
            <a:pPr marL="457200" lvl="1" indent="0">
              <a:buNone/>
            </a:pPr>
            <a:r>
              <a:rPr lang="en-US" altLang="en-US" dirty="0"/>
              <a:t>Often terse, ambiguous or silent</a:t>
            </a:r>
          </a:p>
          <a:p>
            <a:pPr marL="457200" lvl="1" indent="0">
              <a:buNone/>
            </a:pPr>
            <a:r>
              <a:rPr lang="en-US" altLang="en-US" dirty="0"/>
              <a:t>So, Judges must “interpret” the Constitution</a:t>
            </a:r>
          </a:p>
          <a:p>
            <a:pPr lvl="2"/>
            <a:r>
              <a:rPr lang="en-US" altLang="en-US" dirty="0"/>
              <a:t>Sometimes in rather amazing or fanciful ways</a:t>
            </a:r>
          </a:p>
          <a:p>
            <a:pPr lvl="3"/>
            <a:r>
              <a:rPr lang="en-US" altLang="en-US" dirty="0"/>
              <a:t>Example: Abortion in, abortion out</a:t>
            </a:r>
          </a:p>
          <a:p>
            <a:pPr lvl="3"/>
            <a:r>
              <a:rPr lang="en-US" altLang="en-US" dirty="0"/>
              <a:t>Example: Guns – for militias vs. ordinary citizens can own and carry openly</a:t>
            </a:r>
          </a:p>
          <a:p>
            <a:pPr lvl="3"/>
            <a:r>
              <a:rPr lang="en-US" altLang="en-US" dirty="0"/>
              <a:t>Example: Prayer in schools – Not OK, or perfectly OK</a:t>
            </a:r>
          </a:p>
        </p:txBody>
      </p:sp>
    </p:spTree>
    <p:extLst>
      <p:ext uri="{BB962C8B-B14F-4D97-AF65-F5344CB8AC3E}">
        <p14:creationId xmlns:p14="http://schemas.microsoft.com/office/powerpoint/2010/main" val="3332649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a:t>Statutes</a:t>
            </a:r>
          </a:p>
        </p:txBody>
      </p:sp>
      <p:sp>
        <p:nvSpPr>
          <p:cNvPr id="35843" name="Rectangle 3"/>
          <p:cNvSpPr>
            <a:spLocks noGrp="1" noChangeArrowheads="1"/>
          </p:cNvSpPr>
          <p:nvPr>
            <p:ph type="body" idx="1"/>
          </p:nvPr>
        </p:nvSpPr>
        <p:spPr/>
        <p:txBody>
          <a:bodyPr/>
          <a:lstStyle/>
          <a:p>
            <a:pPr lvl="1"/>
            <a:r>
              <a:rPr lang="en-US" altLang="en-US" dirty="0"/>
              <a:t>Statutes may be encompassing (codes) but more frequently are sketchy, ambiguous, confused, poorly written, inconsistent or flat-out contradictory</a:t>
            </a:r>
          </a:p>
          <a:p>
            <a:pPr lvl="1"/>
            <a:r>
              <a:rPr lang="en-US" altLang="en-US" dirty="0"/>
              <a:t>Judges “interpret” (declare) the meaning of statutes</a:t>
            </a:r>
          </a:p>
          <a:p>
            <a:pPr lvl="1"/>
            <a:r>
              <a:rPr lang="en-US" altLang="en-US" dirty="0"/>
              <a:t>Judges may review the legality of the legislature’s laws, striking down laws or parts of laws as unconstitutional</a:t>
            </a:r>
          </a:p>
          <a:p>
            <a:pPr lvl="2"/>
            <a:r>
              <a:rPr lang="en-US" altLang="en-US" dirty="0"/>
              <a:t>Not explicit in the Constitution but has become well-established over time (a complicated and interesting story)</a:t>
            </a:r>
          </a:p>
          <a:p>
            <a:pPr lvl="1"/>
            <a:endParaRPr lang="en-US" altLang="en-US" dirty="0"/>
          </a:p>
        </p:txBody>
      </p:sp>
    </p:spTree>
    <p:extLst>
      <p:ext uri="{BB962C8B-B14F-4D97-AF65-F5344CB8AC3E}">
        <p14:creationId xmlns:p14="http://schemas.microsoft.com/office/powerpoint/2010/main" val="3695237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dirty="0"/>
              <a:t>Regulation &amp; Agency Actions</a:t>
            </a:r>
          </a:p>
        </p:txBody>
      </p:sp>
      <p:sp>
        <p:nvSpPr>
          <p:cNvPr id="36867" name="Rectangle 3"/>
          <p:cNvSpPr>
            <a:spLocks noGrp="1" noChangeArrowheads="1"/>
          </p:cNvSpPr>
          <p:nvPr>
            <p:ph type="body" idx="1"/>
          </p:nvPr>
        </p:nvSpPr>
        <p:spPr/>
        <p:txBody>
          <a:bodyPr/>
          <a:lstStyle/>
          <a:p>
            <a:pPr lvl="1"/>
            <a:r>
              <a:rPr lang="en-US" altLang="en-US" dirty="0"/>
              <a:t>Judges may review the legality of a regulation</a:t>
            </a:r>
          </a:p>
          <a:p>
            <a:pPr lvl="2"/>
            <a:r>
              <a:rPr lang="en-US" altLang="en-US" dirty="0"/>
              <a:t>Procedurally: Under the </a:t>
            </a:r>
            <a:r>
              <a:rPr lang="en-US" altLang="en-US" b="1" dirty="0"/>
              <a:t>Administrative Procedures Act </a:t>
            </a:r>
            <a:r>
              <a:rPr lang="en-US" altLang="en-US" dirty="0"/>
              <a:t>(more later!)</a:t>
            </a:r>
          </a:p>
          <a:p>
            <a:pPr lvl="2"/>
            <a:r>
              <a:rPr lang="en-US" altLang="en-US" dirty="0"/>
              <a:t>Substantively: Under the statute giving the agency authority to issue the regulation</a:t>
            </a:r>
          </a:p>
          <a:p>
            <a:pPr lvl="1"/>
            <a:r>
              <a:rPr lang="en-US" altLang="en-US" dirty="0"/>
              <a:t>Judges may interpret the meaning of regulation</a:t>
            </a:r>
          </a:p>
          <a:p>
            <a:pPr lvl="1"/>
            <a:r>
              <a:rPr lang="en-US" altLang="en-US" dirty="0"/>
              <a:t>Judges may also review whether the agency otherwise acted legally  </a:t>
            </a:r>
          </a:p>
        </p:txBody>
      </p:sp>
    </p:spTree>
    <p:extLst>
      <p:ext uri="{BB962C8B-B14F-4D97-AF65-F5344CB8AC3E}">
        <p14:creationId xmlns:p14="http://schemas.microsoft.com/office/powerpoint/2010/main" val="217936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Executive Decree</a:t>
            </a:r>
          </a:p>
        </p:txBody>
      </p:sp>
      <p:sp>
        <p:nvSpPr>
          <p:cNvPr id="37891" name="Rectangle 3"/>
          <p:cNvSpPr>
            <a:spLocks noGrp="1" noChangeArrowheads="1"/>
          </p:cNvSpPr>
          <p:nvPr>
            <p:ph type="body" idx="1"/>
          </p:nvPr>
        </p:nvSpPr>
        <p:spPr/>
        <p:txBody>
          <a:bodyPr/>
          <a:lstStyle/>
          <a:p>
            <a:pPr lvl="1"/>
            <a:r>
              <a:rPr lang="en-US" altLang="en-US" dirty="0"/>
              <a:t>Ditto</a:t>
            </a:r>
          </a:p>
          <a:p>
            <a:pPr lvl="2"/>
            <a:r>
              <a:rPr lang="en-US" altLang="en-US" dirty="0"/>
              <a:t>Does the President have the authority to do this?</a:t>
            </a:r>
          </a:p>
          <a:p>
            <a:pPr lvl="2"/>
            <a:r>
              <a:rPr lang="en-US" altLang="en-US" dirty="0"/>
              <a:t>What does the executive order actually mean?</a:t>
            </a:r>
          </a:p>
        </p:txBody>
      </p:sp>
    </p:spTree>
    <p:extLst>
      <p:ext uri="{BB962C8B-B14F-4D97-AF65-F5344CB8AC3E}">
        <p14:creationId xmlns:p14="http://schemas.microsoft.com/office/powerpoint/2010/main" val="2296030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dirty="0"/>
              <a:t>Case Law</a:t>
            </a:r>
          </a:p>
        </p:txBody>
      </p:sp>
      <p:sp>
        <p:nvSpPr>
          <p:cNvPr id="38915" name="Rectangle 3"/>
          <p:cNvSpPr>
            <a:spLocks noGrp="1" noChangeArrowheads="1"/>
          </p:cNvSpPr>
          <p:nvPr>
            <p:ph type="body" idx="1"/>
          </p:nvPr>
        </p:nvSpPr>
        <p:spPr/>
        <p:txBody>
          <a:bodyPr/>
          <a:lstStyle/>
          <a:p>
            <a:r>
              <a:rPr lang="en-US" altLang="en-US" dirty="0"/>
              <a:t>Judge-made law</a:t>
            </a:r>
          </a:p>
          <a:p>
            <a:r>
              <a:rPr lang="en-US" altLang="en-US" dirty="0"/>
              <a:t>Judges can apply or change</a:t>
            </a:r>
          </a:p>
        </p:txBody>
      </p:sp>
    </p:spTree>
    <p:extLst>
      <p:ext uri="{BB962C8B-B14F-4D97-AF65-F5344CB8AC3E}">
        <p14:creationId xmlns:p14="http://schemas.microsoft.com/office/powerpoint/2010/main" val="1051192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Judicial Federalism</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92810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Two ways to organize a legal system</a:t>
            </a:r>
          </a:p>
          <a:p>
            <a:r>
              <a:rPr lang="en-US" dirty="0"/>
              <a:t>Sources of American law</a:t>
            </a:r>
          </a:p>
          <a:p>
            <a:r>
              <a:rPr lang="en-US" dirty="0"/>
              <a:t>Judicial Federalism: Federal vs state courts</a:t>
            </a:r>
          </a:p>
          <a:p>
            <a:r>
              <a:rPr lang="en-US" dirty="0"/>
              <a:t>The Organization of the Federal Courts</a:t>
            </a:r>
          </a:p>
          <a:p>
            <a:r>
              <a:rPr lang="en-US" dirty="0"/>
              <a:t>The Politics of Administrative Law</a:t>
            </a:r>
          </a:p>
          <a:p>
            <a:r>
              <a:rPr lang="en-US" dirty="0"/>
              <a:t>The Supreme Court and Social Change</a:t>
            </a:r>
          </a:p>
        </p:txBody>
      </p:sp>
    </p:spTree>
    <p:extLst>
      <p:ext uri="{BB962C8B-B14F-4D97-AF65-F5344CB8AC3E}">
        <p14:creationId xmlns:p14="http://schemas.microsoft.com/office/powerpoint/2010/main" val="2487438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en-US"/>
              <a:t>Judicial Federalism</a:t>
            </a:r>
          </a:p>
        </p:txBody>
      </p:sp>
      <p:sp>
        <p:nvSpPr>
          <p:cNvPr id="63491" name="Rectangle 3"/>
          <p:cNvSpPr>
            <a:spLocks noGrp="1" noChangeArrowheads="1"/>
          </p:cNvSpPr>
          <p:nvPr>
            <p:ph type="body" idx="1"/>
          </p:nvPr>
        </p:nvSpPr>
        <p:spPr/>
        <p:txBody>
          <a:bodyPr/>
          <a:lstStyle/>
          <a:p>
            <a:r>
              <a:rPr lang="en-US" altLang="en-US" dirty="0"/>
              <a:t>Federalism: system of jointly sovereign national and state governments</a:t>
            </a:r>
          </a:p>
          <a:p>
            <a:r>
              <a:rPr lang="en-US" altLang="en-US" dirty="0"/>
              <a:t>Result: 51 different judicial systems in the US (!)</a:t>
            </a:r>
          </a:p>
          <a:p>
            <a:r>
              <a:rPr lang="en-US" altLang="en-US" dirty="0"/>
              <a:t>Relationship between them very complicated, hinges on “jurisdiction” </a:t>
            </a:r>
          </a:p>
        </p:txBody>
      </p:sp>
    </p:spTree>
    <p:extLst>
      <p:ext uri="{BB962C8B-B14F-4D97-AF65-F5344CB8AC3E}">
        <p14:creationId xmlns:p14="http://schemas.microsoft.com/office/powerpoint/2010/main" val="1500834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en-US"/>
              <a:t>Jurisdiction</a:t>
            </a:r>
          </a:p>
        </p:txBody>
      </p:sp>
      <p:sp>
        <p:nvSpPr>
          <p:cNvPr id="64515" name="Rectangle 3"/>
          <p:cNvSpPr>
            <a:spLocks noGrp="1" noChangeArrowheads="1"/>
          </p:cNvSpPr>
          <p:nvPr>
            <p:ph type="body" idx="1"/>
          </p:nvPr>
        </p:nvSpPr>
        <p:spPr/>
        <p:txBody>
          <a:bodyPr/>
          <a:lstStyle/>
          <a:p>
            <a:r>
              <a:rPr lang="en-US" altLang="en-US" sz="2600" dirty="0"/>
              <a:t>Jurisdiction = Court has authority to hear a case and decide it</a:t>
            </a:r>
          </a:p>
          <a:p>
            <a:r>
              <a:rPr lang="en-US" altLang="en-US" sz="2600" dirty="0"/>
              <a:t>State courts – courts of </a:t>
            </a:r>
            <a:r>
              <a:rPr lang="en-US" altLang="en-US" sz="2600" i="1" dirty="0"/>
              <a:t>general jurisdiction</a:t>
            </a:r>
          </a:p>
          <a:p>
            <a:pPr lvl="1"/>
            <a:r>
              <a:rPr lang="en-US" altLang="en-US" sz="2200" dirty="0"/>
              <a:t>Jurisdiction presumed until demonstrated otherwise</a:t>
            </a:r>
          </a:p>
          <a:p>
            <a:r>
              <a:rPr lang="en-US" altLang="en-US" sz="2600" dirty="0"/>
              <a:t>Federal courts – courts of </a:t>
            </a:r>
            <a:r>
              <a:rPr lang="en-US" altLang="en-US" sz="2600" i="1" dirty="0"/>
              <a:t>limited jurisdiction</a:t>
            </a:r>
          </a:p>
          <a:p>
            <a:pPr lvl="1"/>
            <a:r>
              <a:rPr lang="en-US" altLang="en-US" sz="2200" dirty="0"/>
              <a:t>Jurisdiction must be affirmatively proven</a:t>
            </a:r>
          </a:p>
        </p:txBody>
      </p:sp>
    </p:spTree>
    <p:extLst>
      <p:ext uri="{BB962C8B-B14F-4D97-AF65-F5344CB8AC3E}">
        <p14:creationId xmlns:p14="http://schemas.microsoft.com/office/powerpoint/2010/main" val="3919906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en-US"/>
              <a:t>Judicial Federalism Today</a:t>
            </a:r>
          </a:p>
        </p:txBody>
      </p:sp>
      <p:sp>
        <p:nvSpPr>
          <p:cNvPr id="73731" name="Rectangle 3"/>
          <p:cNvSpPr>
            <a:spLocks noGrp="1" noChangeArrowheads="1"/>
          </p:cNvSpPr>
          <p:nvPr>
            <p:ph type="body" idx="1"/>
          </p:nvPr>
        </p:nvSpPr>
        <p:spPr/>
        <p:txBody>
          <a:bodyPr/>
          <a:lstStyle/>
          <a:p>
            <a:r>
              <a:rPr lang="en-US" altLang="en-US"/>
              <a:t>State and local courts still primary</a:t>
            </a:r>
          </a:p>
          <a:p>
            <a:r>
              <a:rPr lang="en-US" altLang="en-US"/>
              <a:t>They deal with contracts, torts, property, family law, etc etc</a:t>
            </a:r>
          </a:p>
          <a:p>
            <a:r>
              <a:rPr lang="en-US" altLang="en-US"/>
              <a:t>But, huge expansion of federal jurisdiction, hand in hand with rise of administrative state and rights revolution </a:t>
            </a:r>
          </a:p>
        </p:txBody>
      </p:sp>
    </p:spTree>
    <p:extLst>
      <p:ext uri="{BB962C8B-B14F-4D97-AF65-F5344CB8AC3E}">
        <p14:creationId xmlns:p14="http://schemas.microsoft.com/office/powerpoint/2010/main" val="1746002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Organization of the Federal Judiciary</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157649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en-US"/>
              <a:t>Organization of Federal Courts</a:t>
            </a:r>
          </a:p>
        </p:txBody>
      </p:sp>
      <p:sp>
        <p:nvSpPr>
          <p:cNvPr id="74755" name="Rectangle 3"/>
          <p:cNvSpPr>
            <a:spLocks noGrp="1" noChangeArrowheads="1"/>
          </p:cNvSpPr>
          <p:nvPr>
            <p:ph type="body" idx="1"/>
          </p:nvPr>
        </p:nvSpPr>
        <p:spPr/>
        <p:txBody>
          <a:bodyPr>
            <a:normAutofit/>
          </a:bodyPr>
          <a:lstStyle/>
          <a:p>
            <a:r>
              <a:rPr lang="en-US" altLang="en-US" dirty="0"/>
              <a:t>“The judicial Power of the United States shall be vested in one supreme Court, and in such inferior Courts as the Congress may from time to time ordain and establish.” Art III Sec 1</a:t>
            </a:r>
          </a:p>
          <a:p>
            <a:r>
              <a:rPr lang="en-US" altLang="en-US" dirty="0"/>
              <a:t>That’s it from the Constitution!</a:t>
            </a:r>
          </a:p>
          <a:p>
            <a:r>
              <a:rPr lang="en-US" altLang="en-US" dirty="0"/>
              <a:t>Extreme importance of statutory </a:t>
            </a:r>
            <a:r>
              <a:rPr lang="en-US" altLang="en-US" b="1" dirty="0"/>
              <a:t>judiciary acts</a:t>
            </a:r>
            <a:r>
              <a:rPr lang="en-US" altLang="en-US" dirty="0"/>
              <a:t>!</a:t>
            </a:r>
          </a:p>
          <a:p>
            <a:r>
              <a:rPr lang="en-US" altLang="en-US" dirty="0"/>
              <a:t>Congress created the federal courts, Congress can change them as it wishes</a:t>
            </a:r>
          </a:p>
          <a:p>
            <a:pPr lvl="1"/>
            <a:r>
              <a:rPr lang="en-US" altLang="en-US" u="sng" dirty="0"/>
              <a:t>Judges have strong protections, the judiciary itself very little</a:t>
            </a:r>
          </a:p>
        </p:txBody>
      </p:sp>
    </p:spTree>
    <p:extLst>
      <p:ext uri="{BB962C8B-B14F-4D97-AF65-F5344CB8AC3E}">
        <p14:creationId xmlns:p14="http://schemas.microsoft.com/office/powerpoint/2010/main" val="1698506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a:t>Organization</a:t>
            </a:r>
          </a:p>
        </p:txBody>
      </p:sp>
      <p:sp>
        <p:nvSpPr>
          <p:cNvPr id="9219" name="Rectangle 3"/>
          <p:cNvSpPr>
            <a:spLocks noGrp="1" noChangeArrowheads="1"/>
          </p:cNvSpPr>
          <p:nvPr>
            <p:ph type="body" idx="1"/>
          </p:nvPr>
        </p:nvSpPr>
        <p:spPr/>
        <p:txBody>
          <a:bodyPr/>
          <a:lstStyle/>
          <a:p>
            <a:pPr>
              <a:lnSpc>
                <a:spcPct val="90000"/>
              </a:lnSpc>
            </a:pPr>
            <a:r>
              <a:rPr lang="en-US" altLang="en-US" sz="2600" dirty="0"/>
              <a:t>Three tier hierarchy </a:t>
            </a:r>
          </a:p>
          <a:p>
            <a:pPr lvl="1">
              <a:lnSpc>
                <a:spcPct val="90000"/>
              </a:lnSpc>
            </a:pPr>
            <a:r>
              <a:rPr lang="en-US" altLang="en-US" sz="2200" dirty="0"/>
              <a:t>Did not take current form until late 19</a:t>
            </a:r>
            <a:r>
              <a:rPr lang="en-US" altLang="en-US" sz="2200" baseline="30000" dirty="0"/>
              <a:t>th</a:t>
            </a:r>
            <a:r>
              <a:rPr lang="en-US" altLang="en-US" sz="2200" dirty="0"/>
              <a:t> century</a:t>
            </a:r>
          </a:p>
          <a:p>
            <a:pPr lvl="1">
              <a:lnSpc>
                <a:spcPct val="90000"/>
              </a:lnSpc>
            </a:pPr>
            <a:r>
              <a:rPr lang="en-US" altLang="en-US" sz="2200" dirty="0"/>
              <a:t>Geographic organization </a:t>
            </a:r>
          </a:p>
          <a:p>
            <a:pPr>
              <a:lnSpc>
                <a:spcPct val="90000"/>
              </a:lnSpc>
            </a:pPr>
            <a:r>
              <a:rPr lang="en-US" altLang="en-US" sz="2600" dirty="0"/>
              <a:t>Tier 1: District Courts</a:t>
            </a:r>
          </a:p>
          <a:p>
            <a:pPr lvl="1">
              <a:lnSpc>
                <a:spcPct val="90000"/>
              </a:lnSpc>
            </a:pPr>
            <a:r>
              <a:rPr lang="en-US" altLang="en-US" sz="2200" dirty="0"/>
              <a:t>The trial courts, witnesses and testimony </a:t>
            </a:r>
            <a:r>
              <a:rPr lang="en-US" altLang="en-US" sz="2200" dirty="0" err="1"/>
              <a:t>etc</a:t>
            </a:r>
            <a:endParaRPr lang="en-US" altLang="en-US" sz="2200" dirty="0"/>
          </a:p>
          <a:p>
            <a:pPr>
              <a:lnSpc>
                <a:spcPct val="90000"/>
              </a:lnSpc>
            </a:pPr>
            <a:r>
              <a:rPr lang="en-US" altLang="en-US" sz="2600" dirty="0"/>
              <a:t>Tier 2: Courts of Appeal (Circuit Courts)</a:t>
            </a:r>
          </a:p>
          <a:p>
            <a:pPr lvl="1">
              <a:lnSpc>
                <a:spcPct val="90000"/>
              </a:lnSpc>
            </a:pPr>
            <a:r>
              <a:rPr lang="en-US" altLang="en-US" sz="2200" dirty="0"/>
              <a:t>Must hear all appeals: arguments by lawyers but no witnesses </a:t>
            </a:r>
            <a:r>
              <a:rPr lang="en-US" altLang="en-US" sz="2200" dirty="0" err="1"/>
              <a:t>etc</a:t>
            </a:r>
            <a:endParaRPr lang="en-US" altLang="en-US" sz="2200" dirty="0"/>
          </a:p>
          <a:p>
            <a:pPr>
              <a:lnSpc>
                <a:spcPct val="90000"/>
              </a:lnSpc>
            </a:pPr>
            <a:r>
              <a:rPr lang="en-US" altLang="en-US" sz="2600" dirty="0"/>
              <a:t>Tier 3: the Supreme Court</a:t>
            </a:r>
          </a:p>
          <a:p>
            <a:pPr lvl="1">
              <a:lnSpc>
                <a:spcPct val="90000"/>
              </a:lnSpc>
            </a:pPr>
            <a:r>
              <a:rPr lang="en-US" altLang="en-US" sz="2200" dirty="0"/>
              <a:t>“Discretionary docket” – it chooses its own cases</a:t>
            </a:r>
          </a:p>
        </p:txBody>
      </p:sp>
    </p:spTree>
    <p:extLst>
      <p:ext uri="{BB962C8B-B14F-4D97-AF65-F5344CB8AC3E}">
        <p14:creationId xmlns:p14="http://schemas.microsoft.com/office/powerpoint/2010/main" val="4146020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728663"/>
            <a:ext cx="7543800" cy="688975"/>
          </a:xfrm>
        </p:spPr>
        <p:txBody>
          <a:bodyPr>
            <a:normAutofit fontScale="90000"/>
          </a:bodyPr>
          <a:lstStyle/>
          <a:p>
            <a:r>
              <a:rPr lang="en-US" altLang="en-US" dirty="0"/>
              <a:t>A Medium-Sized Bureaucracy</a:t>
            </a:r>
          </a:p>
        </p:txBody>
      </p:sp>
      <p:sp>
        <p:nvSpPr>
          <p:cNvPr id="10243" name="Rectangle 3"/>
          <p:cNvSpPr>
            <a:spLocks noGrp="1" noChangeArrowheads="1"/>
          </p:cNvSpPr>
          <p:nvPr>
            <p:ph type="body" idx="1"/>
          </p:nvPr>
        </p:nvSpPr>
        <p:spPr/>
        <p:txBody>
          <a:bodyPr/>
          <a:lstStyle/>
          <a:p>
            <a:r>
              <a:rPr lang="en-US" altLang="en-US"/>
              <a:t>632 District court judges sitting in 94 district courts</a:t>
            </a:r>
          </a:p>
          <a:p>
            <a:r>
              <a:rPr lang="en-US" altLang="en-US"/>
              <a:t>168 judges setting in 13 courts of appeal</a:t>
            </a:r>
          </a:p>
          <a:p>
            <a:r>
              <a:rPr lang="en-US" altLang="en-US"/>
              <a:t>The top: 9 justices of the Supreme Court</a:t>
            </a:r>
          </a:p>
        </p:txBody>
      </p:sp>
    </p:spTree>
    <p:extLst>
      <p:ext uri="{BB962C8B-B14F-4D97-AF65-F5344CB8AC3E}">
        <p14:creationId xmlns:p14="http://schemas.microsoft.com/office/powerpoint/2010/main" val="18417320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5447DB-CDCC-4108-BD8D-957B4539CAE6}"/>
              </a:ext>
            </a:extLst>
          </p:cNvPr>
          <p:cNvSpPr>
            <a:spLocks noGrp="1"/>
          </p:cNvSpPr>
          <p:nvPr>
            <p:ph type="title"/>
          </p:nvPr>
        </p:nvSpPr>
        <p:spPr/>
        <p:txBody>
          <a:bodyPr/>
          <a:lstStyle/>
          <a:p>
            <a:r>
              <a:rPr lang="en-US" dirty="0"/>
              <a:t>Case Load Over Time</a:t>
            </a:r>
          </a:p>
        </p:txBody>
      </p:sp>
      <p:pic>
        <p:nvPicPr>
          <p:cNvPr id="5" name="Picture 4">
            <a:extLst>
              <a:ext uri="{FF2B5EF4-FFF2-40B4-BE49-F238E27FC236}">
                <a16:creationId xmlns:a16="http://schemas.microsoft.com/office/drawing/2014/main" id="{8A6A252A-9B48-4749-9ED5-8F9258B15749}"/>
              </a:ext>
            </a:extLst>
          </p:cNvPr>
          <p:cNvPicPr>
            <a:picLocks noChangeAspect="1"/>
          </p:cNvPicPr>
          <p:nvPr/>
        </p:nvPicPr>
        <p:blipFill>
          <a:blip r:embed="rId2"/>
          <a:stretch>
            <a:fillRect/>
          </a:stretch>
        </p:blipFill>
        <p:spPr>
          <a:xfrm>
            <a:off x="692490" y="1660130"/>
            <a:ext cx="7759020" cy="4608267"/>
          </a:xfrm>
          <a:prstGeom prst="rect">
            <a:avLst/>
          </a:prstGeom>
        </p:spPr>
      </p:pic>
    </p:spTree>
    <p:extLst>
      <p:ext uri="{BB962C8B-B14F-4D97-AF65-F5344CB8AC3E}">
        <p14:creationId xmlns:p14="http://schemas.microsoft.com/office/powerpoint/2010/main" val="2071656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28663"/>
            <a:ext cx="7543800" cy="688975"/>
          </a:xfrm>
        </p:spPr>
        <p:txBody>
          <a:bodyPr>
            <a:normAutofit fontScale="90000"/>
          </a:bodyPr>
          <a:lstStyle/>
          <a:p>
            <a:r>
              <a:rPr lang="en-US" altLang="en-US"/>
              <a:t>Basic Procedures</a:t>
            </a:r>
          </a:p>
        </p:txBody>
      </p:sp>
      <p:sp>
        <p:nvSpPr>
          <p:cNvPr id="11267" name="Rectangle 3"/>
          <p:cNvSpPr>
            <a:spLocks noGrp="1" noChangeArrowheads="1"/>
          </p:cNvSpPr>
          <p:nvPr>
            <p:ph type="body" idx="1"/>
          </p:nvPr>
        </p:nvSpPr>
        <p:spPr/>
        <p:txBody>
          <a:bodyPr/>
          <a:lstStyle/>
          <a:p>
            <a:r>
              <a:rPr lang="en-US" altLang="en-US" sz="2600" dirty="0"/>
              <a:t>Trial court: one judge, sometimes a jury (jury is fact oriented)</a:t>
            </a:r>
          </a:p>
          <a:p>
            <a:r>
              <a:rPr lang="en-US" altLang="en-US" sz="2600" dirty="0"/>
              <a:t>Courts of Appeals: Each Court has many judges (say, 10+); each case heard by a “panel” of three; cases assigned randomly</a:t>
            </a:r>
          </a:p>
          <a:p>
            <a:pPr lvl="1"/>
            <a:r>
              <a:rPr lang="en-US" altLang="en-US" sz="2200" dirty="0"/>
              <a:t>Rare “</a:t>
            </a:r>
            <a:r>
              <a:rPr lang="en-US" altLang="en-US" sz="2200" dirty="0" err="1"/>
              <a:t>en</a:t>
            </a:r>
            <a:r>
              <a:rPr lang="en-US" altLang="en-US" sz="2200" dirty="0"/>
              <a:t> banc” review of own panel decision</a:t>
            </a:r>
          </a:p>
          <a:p>
            <a:r>
              <a:rPr lang="en-US" altLang="en-US" sz="2600" dirty="0"/>
              <a:t>Supreme Court: Each case heard by all 9 justices, each may write an opinion, but the opinion or part of opinions receiving majority support is “the” opinion</a:t>
            </a:r>
          </a:p>
        </p:txBody>
      </p:sp>
    </p:spTree>
    <p:extLst>
      <p:ext uri="{BB962C8B-B14F-4D97-AF65-F5344CB8AC3E}">
        <p14:creationId xmlns:p14="http://schemas.microsoft.com/office/powerpoint/2010/main" val="2370477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728663"/>
            <a:ext cx="7543800" cy="688975"/>
          </a:xfrm>
        </p:spPr>
        <p:txBody>
          <a:bodyPr>
            <a:normAutofit fontScale="90000"/>
          </a:bodyPr>
          <a:lstStyle/>
          <a:p>
            <a:r>
              <a:rPr lang="en-US" altLang="en-US"/>
              <a:t>The Pyramid of Review</a:t>
            </a:r>
          </a:p>
        </p:txBody>
      </p: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981200"/>
            <a:ext cx="6477000" cy="470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472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a:t>Two Ways to Organize Judicial Systems</a:t>
            </a:r>
          </a:p>
        </p:txBody>
      </p:sp>
      <p:sp>
        <p:nvSpPr>
          <p:cNvPr id="5" name="Subtitle 4"/>
          <p:cNvSpPr>
            <a:spLocks noGrp="1"/>
          </p:cNvSpPr>
          <p:nvPr>
            <p:ph type="subTitle" idx="1"/>
          </p:nvPr>
        </p:nvSpPr>
        <p:spPr>
          <a:xfrm>
            <a:off x="1143000" y="4608801"/>
            <a:ext cx="6858000" cy="1655762"/>
          </a:xfrm>
        </p:spPr>
        <p:txBody>
          <a:bodyPr/>
          <a:lstStyle/>
          <a:p>
            <a:r>
              <a:rPr lang="en-US" dirty="0"/>
              <a:t>Civil law systems vs. common law systems</a:t>
            </a:r>
          </a:p>
        </p:txBody>
      </p:sp>
    </p:spTree>
    <p:extLst>
      <p:ext uri="{BB962C8B-B14F-4D97-AF65-F5344CB8AC3E}">
        <p14:creationId xmlns:p14="http://schemas.microsoft.com/office/powerpoint/2010/main" val="2089975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a:t>Who Appeals?</a:t>
            </a:r>
          </a:p>
        </p:txBody>
      </p:sp>
      <p:sp>
        <p:nvSpPr>
          <p:cNvPr id="13315" name="Rectangle 3"/>
          <p:cNvSpPr>
            <a:spLocks noGrp="1" noChangeArrowheads="1"/>
          </p:cNvSpPr>
          <p:nvPr>
            <p:ph type="body" idx="1"/>
          </p:nvPr>
        </p:nvSpPr>
        <p:spPr/>
        <p:txBody>
          <a:bodyPr>
            <a:normAutofit/>
          </a:bodyPr>
          <a:lstStyle/>
          <a:p>
            <a:r>
              <a:rPr lang="en-US" altLang="en-US" dirty="0"/>
              <a:t>Critically: The Losing Litigant</a:t>
            </a:r>
          </a:p>
          <a:p>
            <a:r>
              <a:rPr lang="en-US" altLang="en-US" dirty="0"/>
              <a:t>An appeal from the district court to a court of appeal is “of right”: the appeals court must hear the case</a:t>
            </a:r>
          </a:p>
          <a:p>
            <a:r>
              <a:rPr lang="en-US" altLang="en-US" dirty="0"/>
              <a:t>But, appeals to the Supreme Court are not: the Supreme Court chooses which cases to hear (with a few exceptions)</a:t>
            </a:r>
          </a:p>
          <a:p>
            <a:pPr lvl="1"/>
            <a:r>
              <a:rPr lang="en-US" altLang="en-US" dirty="0"/>
              <a:t>“discretionary docket” – allows focus on law creation</a:t>
            </a:r>
          </a:p>
        </p:txBody>
      </p:sp>
    </p:spTree>
    <p:extLst>
      <p:ext uri="{BB962C8B-B14F-4D97-AF65-F5344CB8AC3E}">
        <p14:creationId xmlns:p14="http://schemas.microsoft.com/office/powerpoint/2010/main" val="4942980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What Do Lower Federal Courts Do?</a:t>
            </a:r>
          </a:p>
        </p:txBody>
      </p:sp>
      <p:sp>
        <p:nvSpPr>
          <p:cNvPr id="14339" name="Rectangle 3"/>
          <p:cNvSpPr>
            <a:spLocks noGrp="1" noChangeArrowheads="1"/>
          </p:cNvSpPr>
          <p:nvPr>
            <p:ph type="body" idx="1"/>
          </p:nvPr>
        </p:nvSpPr>
        <p:spPr/>
        <p:txBody>
          <a:bodyPr/>
          <a:lstStyle/>
          <a:p>
            <a:r>
              <a:rPr lang="en-US" altLang="en-US"/>
              <a:t>Criminal cases:15%-20% (War on Drugs)</a:t>
            </a:r>
          </a:p>
          <a:p>
            <a:r>
              <a:rPr lang="en-US" altLang="en-US"/>
              <a:t>U.S. Civil: &lt;20%</a:t>
            </a:r>
          </a:p>
          <a:p>
            <a:r>
              <a:rPr lang="en-US" altLang="en-US"/>
              <a:t>Private Civil: 60%</a:t>
            </a:r>
          </a:p>
          <a:p>
            <a:pPr lvl="1"/>
            <a:r>
              <a:rPr lang="en-US" altLang="en-US"/>
              <a:t>Civil rights</a:t>
            </a:r>
          </a:p>
          <a:p>
            <a:pPr lvl="1"/>
            <a:r>
              <a:rPr lang="en-US" altLang="en-US"/>
              <a:t>Prisoner rights (esp in states)</a:t>
            </a:r>
          </a:p>
          <a:p>
            <a:r>
              <a:rPr lang="en-US" altLang="en-US"/>
              <a:t>Administrative: 8% (DC Circuit)</a:t>
            </a:r>
          </a:p>
        </p:txBody>
      </p:sp>
    </p:spTree>
    <p:extLst>
      <p:ext uri="{BB962C8B-B14F-4D97-AF65-F5344CB8AC3E}">
        <p14:creationId xmlns:p14="http://schemas.microsoft.com/office/powerpoint/2010/main" val="3390982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a:t>What About the Supreme Court?</a:t>
            </a:r>
          </a:p>
        </p:txBody>
      </p:sp>
      <p:sp>
        <p:nvSpPr>
          <p:cNvPr id="15363" name="Rectangle 3"/>
          <p:cNvSpPr>
            <a:spLocks noGrp="1" noChangeArrowheads="1"/>
          </p:cNvSpPr>
          <p:nvPr>
            <p:ph type="body" idx="1"/>
          </p:nvPr>
        </p:nvSpPr>
        <p:spPr/>
        <p:txBody>
          <a:bodyPr/>
          <a:lstStyle/>
          <a:p>
            <a:pPr>
              <a:lnSpc>
                <a:spcPct val="90000"/>
              </a:lnSpc>
            </a:pPr>
            <a:r>
              <a:rPr lang="en-US" altLang="en-US" dirty="0"/>
              <a:t>About 100 cases (now, many fewer)</a:t>
            </a:r>
          </a:p>
          <a:p>
            <a:pPr>
              <a:lnSpc>
                <a:spcPct val="90000"/>
              </a:lnSpc>
            </a:pPr>
            <a:r>
              <a:rPr lang="en-US" altLang="en-US" dirty="0"/>
              <a:t>75 from federal courts</a:t>
            </a:r>
          </a:p>
          <a:p>
            <a:pPr>
              <a:lnSpc>
                <a:spcPct val="90000"/>
              </a:lnSpc>
            </a:pPr>
            <a:r>
              <a:rPr lang="en-US" altLang="en-US" dirty="0"/>
              <a:t>25 from state courts</a:t>
            </a:r>
          </a:p>
          <a:p>
            <a:pPr>
              <a:lnSpc>
                <a:spcPct val="90000"/>
              </a:lnSpc>
            </a:pPr>
            <a:r>
              <a:rPr lang="en-US" altLang="en-US" dirty="0"/>
              <a:t>Of federal – 10 criminal, 65 civil. From the latter, about half involve the federal government</a:t>
            </a:r>
          </a:p>
          <a:p>
            <a:pPr>
              <a:lnSpc>
                <a:spcPct val="90000"/>
              </a:lnSpc>
            </a:pPr>
            <a:r>
              <a:rPr lang="en-US" altLang="en-US" dirty="0"/>
              <a:t>Perhaps 6 administrative law, 10 directly about civil rights</a:t>
            </a:r>
          </a:p>
        </p:txBody>
      </p:sp>
    </p:spTree>
    <p:extLst>
      <p:ext uri="{BB962C8B-B14F-4D97-AF65-F5344CB8AC3E}">
        <p14:creationId xmlns:p14="http://schemas.microsoft.com/office/powerpoint/2010/main" val="4067176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Why a Hierarchy?</a:t>
            </a:r>
          </a:p>
        </p:txBody>
      </p:sp>
      <p:sp>
        <p:nvSpPr>
          <p:cNvPr id="17411" name="Rectangle 3"/>
          <p:cNvSpPr>
            <a:spLocks noGrp="1" noChangeArrowheads="1"/>
          </p:cNvSpPr>
          <p:nvPr>
            <p:ph type="body" idx="1"/>
          </p:nvPr>
        </p:nvSpPr>
        <p:spPr/>
        <p:txBody>
          <a:bodyPr/>
          <a:lstStyle/>
          <a:p>
            <a:r>
              <a:rPr lang="en-US" altLang="en-US" sz="2600" dirty="0"/>
              <a:t>Two tasks:</a:t>
            </a:r>
          </a:p>
          <a:p>
            <a:pPr lvl="1"/>
            <a:r>
              <a:rPr lang="en-US" altLang="en-US" sz="2200" dirty="0"/>
              <a:t>Rule application – in all systems</a:t>
            </a:r>
          </a:p>
          <a:p>
            <a:pPr lvl="1"/>
            <a:r>
              <a:rPr lang="en-US" altLang="en-US" sz="2200" dirty="0"/>
              <a:t>Law Creation – in common law systems</a:t>
            </a:r>
          </a:p>
          <a:p>
            <a:r>
              <a:rPr lang="en-US" altLang="en-US" sz="2600" dirty="0"/>
              <a:t>Claim: </a:t>
            </a:r>
            <a:r>
              <a:rPr lang="en-US" altLang="en-US" sz="2600" b="1" dirty="0"/>
              <a:t>hierarchy is a way to do those tasks better, than without hierarchy</a:t>
            </a:r>
          </a:p>
          <a:p>
            <a:pPr lvl="1"/>
            <a:r>
              <a:rPr lang="en-US" altLang="en-US" sz="2200" dirty="0"/>
              <a:t>Team/legal approach: better law, less adjudicatory errors</a:t>
            </a:r>
          </a:p>
          <a:p>
            <a:pPr lvl="1"/>
            <a:r>
              <a:rPr lang="en-US" altLang="en-US" sz="2200" dirty="0"/>
              <a:t>P/A approach: more conformity to principal’s wishes</a:t>
            </a:r>
          </a:p>
        </p:txBody>
      </p:sp>
    </p:spTree>
    <p:extLst>
      <p:ext uri="{BB962C8B-B14F-4D97-AF65-F5344CB8AC3E}">
        <p14:creationId xmlns:p14="http://schemas.microsoft.com/office/powerpoint/2010/main" val="12026393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29126"/>
            <a:ext cx="7772400" cy="2387600"/>
          </a:xfrm>
        </p:spPr>
        <p:txBody>
          <a:bodyPr/>
          <a:lstStyle/>
          <a:p>
            <a:r>
              <a:rPr lang="en-US" dirty="0"/>
              <a:t>The Politics of Administrative Law</a:t>
            </a:r>
          </a:p>
        </p:txBody>
      </p:sp>
      <p:sp>
        <p:nvSpPr>
          <p:cNvPr id="2" name="Subtitle 1"/>
          <p:cNvSpPr>
            <a:spLocks noGrp="1"/>
          </p:cNvSpPr>
          <p:nvPr>
            <p:ph type="subTitle" idx="1"/>
          </p:nvPr>
        </p:nvSpPr>
        <p:spPr>
          <a:xfrm>
            <a:off x="1143000" y="4895129"/>
            <a:ext cx="6858000" cy="1655762"/>
          </a:xfrm>
        </p:spPr>
        <p:txBody>
          <a:bodyPr/>
          <a:lstStyle/>
          <a:p>
            <a:endParaRPr lang="en-US"/>
          </a:p>
        </p:txBody>
      </p:sp>
    </p:spTree>
    <p:extLst>
      <p:ext uri="{BB962C8B-B14F-4D97-AF65-F5344CB8AC3E}">
        <p14:creationId xmlns:p14="http://schemas.microsoft.com/office/powerpoint/2010/main" val="1232815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r>
              <a:rPr lang="en-US" altLang="en-US"/>
              <a:t>The Reality of the Administrative State</a:t>
            </a:r>
          </a:p>
        </p:txBody>
      </p:sp>
      <p:sp>
        <p:nvSpPr>
          <p:cNvPr id="13315" name="Rectangle 3"/>
          <p:cNvSpPr>
            <a:spLocks noGrp="1" noChangeArrowheads="1"/>
          </p:cNvSpPr>
          <p:nvPr>
            <p:ph type="body" idx="1"/>
          </p:nvPr>
        </p:nvSpPr>
        <p:spPr/>
        <p:txBody>
          <a:bodyPr/>
          <a:lstStyle/>
          <a:p>
            <a:r>
              <a:rPr lang="en-US" altLang="en-US" dirty="0"/>
              <a:t>Enormous growth of government</a:t>
            </a:r>
          </a:p>
          <a:p>
            <a:r>
              <a:rPr lang="en-US" altLang="en-US" dirty="0"/>
              <a:t>The biggest source of law in the modern age is administrative agencies, not legislatures</a:t>
            </a:r>
          </a:p>
          <a:p>
            <a:pPr lvl="1"/>
            <a:r>
              <a:rPr lang="en-US" altLang="en-US" dirty="0"/>
              <a:t>Administrative rules have the force of law</a:t>
            </a:r>
          </a:p>
          <a:p>
            <a:pPr lvl="1"/>
            <a:r>
              <a:rPr lang="en-US" altLang="en-US" dirty="0"/>
              <a:t>E.g., the EPA, IRS, OHSA </a:t>
            </a:r>
            <a:r>
              <a:rPr lang="en-US" altLang="en-US" dirty="0" err="1"/>
              <a:t>etc</a:t>
            </a:r>
            <a:r>
              <a:rPr lang="en-US" altLang="en-US" dirty="0"/>
              <a:t> can do bad things to you</a:t>
            </a:r>
          </a:p>
        </p:txBody>
      </p:sp>
    </p:spTree>
    <p:extLst>
      <p:ext uri="{BB962C8B-B14F-4D97-AF65-F5344CB8AC3E}">
        <p14:creationId xmlns:p14="http://schemas.microsoft.com/office/powerpoint/2010/main" val="8342904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9E8629E-38C2-4A3C-8885-199036C01283}"/>
              </a:ext>
            </a:extLst>
          </p:cNvPr>
          <p:cNvPicPr>
            <a:picLocks noChangeAspect="1"/>
          </p:cNvPicPr>
          <p:nvPr/>
        </p:nvPicPr>
        <p:blipFill>
          <a:blip r:embed="rId2"/>
          <a:stretch>
            <a:fillRect/>
          </a:stretch>
        </p:blipFill>
        <p:spPr>
          <a:xfrm>
            <a:off x="1118011" y="1284242"/>
            <a:ext cx="6601798" cy="5497689"/>
          </a:xfrm>
          <a:prstGeom prst="rect">
            <a:avLst/>
          </a:prstGeom>
        </p:spPr>
      </p:pic>
      <p:sp>
        <p:nvSpPr>
          <p:cNvPr id="5" name="Title 4">
            <a:extLst>
              <a:ext uri="{FF2B5EF4-FFF2-40B4-BE49-F238E27FC236}">
                <a16:creationId xmlns:a16="http://schemas.microsoft.com/office/drawing/2014/main" id="{18DC32F3-B5A8-4EE8-A883-916E188651B1}"/>
              </a:ext>
            </a:extLst>
          </p:cNvPr>
          <p:cNvSpPr>
            <a:spLocks noGrp="1"/>
          </p:cNvSpPr>
          <p:nvPr>
            <p:ph type="title"/>
          </p:nvPr>
        </p:nvSpPr>
        <p:spPr/>
        <p:txBody>
          <a:bodyPr/>
          <a:lstStyle/>
          <a:p>
            <a:r>
              <a:rPr lang="en-US" dirty="0"/>
              <a:t>Increase in Laws … Lead to …</a:t>
            </a:r>
          </a:p>
        </p:txBody>
      </p:sp>
    </p:spTree>
    <p:extLst>
      <p:ext uri="{BB962C8B-B14F-4D97-AF65-F5344CB8AC3E}">
        <p14:creationId xmlns:p14="http://schemas.microsoft.com/office/powerpoint/2010/main" val="1248558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5BA33-1E0D-4FBA-9017-909451C81A93}"/>
              </a:ext>
            </a:extLst>
          </p:cNvPr>
          <p:cNvSpPr>
            <a:spLocks noGrp="1"/>
          </p:cNvSpPr>
          <p:nvPr>
            <p:ph type="title"/>
          </p:nvPr>
        </p:nvSpPr>
        <p:spPr/>
        <p:txBody>
          <a:bodyPr/>
          <a:lstStyle/>
          <a:p>
            <a:r>
              <a:rPr lang="en-US" dirty="0"/>
              <a:t>Increase in Regulation</a:t>
            </a:r>
          </a:p>
        </p:txBody>
      </p:sp>
      <p:pic>
        <p:nvPicPr>
          <p:cNvPr id="3" name="Picture 2">
            <a:extLst>
              <a:ext uri="{FF2B5EF4-FFF2-40B4-BE49-F238E27FC236}">
                <a16:creationId xmlns:a16="http://schemas.microsoft.com/office/drawing/2014/main" id="{12C8A975-A84F-4AFD-836C-5932D34EA585}"/>
              </a:ext>
            </a:extLst>
          </p:cNvPr>
          <p:cNvPicPr>
            <a:picLocks noChangeAspect="1"/>
          </p:cNvPicPr>
          <p:nvPr/>
        </p:nvPicPr>
        <p:blipFill>
          <a:blip r:embed="rId2"/>
          <a:stretch>
            <a:fillRect/>
          </a:stretch>
        </p:blipFill>
        <p:spPr>
          <a:xfrm>
            <a:off x="100577" y="1646748"/>
            <a:ext cx="8942538" cy="4816115"/>
          </a:xfrm>
          <a:prstGeom prst="rect">
            <a:avLst/>
          </a:prstGeom>
        </p:spPr>
      </p:pic>
    </p:spTree>
    <p:extLst>
      <p:ext uri="{BB962C8B-B14F-4D97-AF65-F5344CB8AC3E}">
        <p14:creationId xmlns:p14="http://schemas.microsoft.com/office/powerpoint/2010/main" val="32513378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0FF4FA-2336-4CB1-9724-B956ED8AE586}"/>
              </a:ext>
            </a:extLst>
          </p:cNvPr>
          <p:cNvSpPr>
            <a:spLocks noGrp="1"/>
          </p:cNvSpPr>
          <p:nvPr>
            <p:ph type="title"/>
          </p:nvPr>
        </p:nvSpPr>
        <p:spPr/>
        <p:txBody>
          <a:bodyPr/>
          <a:lstStyle/>
          <a:p>
            <a:r>
              <a:rPr lang="en-US" dirty="0"/>
              <a:t>Huge Increase in Bureaucracy and Administrative State but …</a:t>
            </a:r>
          </a:p>
        </p:txBody>
      </p:sp>
      <p:sp>
        <p:nvSpPr>
          <p:cNvPr id="4" name="Content Placeholder 3">
            <a:extLst>
              <a:ext uri="{FF2B5EF4-FFF2-40B4-BE49-F238E27FC236}">
                <a16:creationId xmlns:a16="http://schemas.microsoft.com/office/drawing/2014/main" id="{F62C565D-6A8D-45DE-B88D-A76A4AE193C6}"/>
              </a:ext>
            </a:extLst>
          </p:cNvPr>
          <p:cNvSpPr>
            <a:spLocks noGrp="1"/>
          </p:cNvSpPr>
          <p:nvPr>
            <p:ph idx="1"/>
          </p:nvPr>
        </p:nvSpPr>
        <p:spPr/>
        <p:txBody>
          <a:bodyPr/>
          <a:lstStyle/>
          <a:p>
            <a:r>
              <a:rPr lang="en-US" dirty="0"/>
              <a:t>Its missing from the Constitution!!!</a:t>
            </a:r>
          </a:p>
          <a:p>
            <a:r>
              <a:rPr lang="en-US" dirty="0"/>
              <a:t>So, how to make bureaucrats respect the rule of law, issue only lawful regulations, and respond to the will of the people?</a:t>
            </a:r>
          </a:p>
          <a:p>
            <a:r>
              <a:rPr lang="en-US" dirty="0"/>
              <a:t>Came to a crisis with the Great Depression and WWII</a:t>
            </a:r>
          </a:p>
          <a:p>
            <a:r>
              <a:rPr lang="en-US" altLang="en-US" dirty="0"/>
              <a:t>There were two plausible answers … </a:t>
            </a:r>
          </a:p>
          <a:p>
            <a:endParaRPr lang="en-US" dirty="0"/>
          </a:p>
        </p:txBody>
      </p:sp>
    </p:spTree>
    <p:extLst>
      <p:ext uri="{BB962C8B-B14F-4D97-AF65-F5344CB8AC3E}">
        <p14:creationId xmlns:p14="http://schemas.microsoft.com/office/powerpoint/2010/main" val="2543043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a:t>English Tradition</a:t>
            </a:r>
          </a:p>
        </p:txBody>
      </p:sp>
      <p:sp>
        <p:nvSpPr>
          <p:cNvPr id="8195" name="Rectangle 3"/>
          <p:cNvSpPr>
            <a:spLocks noGrp="1" noChangeArrowheads="1"/>
          </p:cNvSpPr>
          <p:nvPr>
            <p:ph type="body" idx="1"/>
          </p:nvPr>
        </p:nvSpPr>
        <p:spPr/>
        <p:txBody>
          <a:bodyPr/>
          <a:lstStyle/>
          <a:p>
            <a:r>
              <a:rPr lang="en-US" altLang="en-US" dirty="0"/>
              <a:t>Albert Venn Dicey, </a:t>
            </a:r>
            <a:r>
              <a:rPr lang="en-US" altLang="en-US" i="1" dirty="0"/>
              <a:t>Law of the Constitution</a:t>
            </a:r>
          </a:p>
          <a:p>
            <a:r>
              <a:rPr lang="en-US" altLang="en-US" dirty="0"/>
              <a:t>Government no different than any other litigant</a:t>
            </a:r>
          </a:p>
          <a:p>
            <a:r>
              <a:rPr lang="en-US" altLang="en-US" dirty="0"/>
              <a:t>And, subject to the jurisdiction of general courts</a:t>
            </a:r>
          </a:p>
          <a:p>
            <a:r>
              <a:rPr lang="en-US" altLang="en-US" dirty="0"/>
              <a:t>Thus, citizens can sue agencies in general courts, in order to protect their rights</a:t>
            </a:r>
          </a:p>
        </p:txBody>
      </p:sp>
    </p:spTree>
    <p:extLst>
      <p:ext uri="{BB962C8B-B14F-4D97-AF65-F5344CB8AC3E}">
        <p14:creationId xmlns:p14="http://schemas.microsoft.com/office/powerpoint/2010/main" val="3680881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Civil Law System: Introduction </a:t>
            </a:r>
          </a:p>
        </p:txBody>
      </p:sp>
      <p:sp>
        <p:nvSpPr>
          <p:cNvPr id="23555" name="Rectangle 3"/>
          <p:cNvSpPr>
            <a:spLocks noGrp="1" noChangeArrowheads="1"/>
          </p:cNvSpPr>
          <p:nvPr>
            <p:ph type="body" idx="1"/>
          </p:nvPr>
        </p:nvSpPr>
        <p:spPr/>
        <p:txBody>
          <a:bodyPr/>
          <a:lstStyle/>
          <a:p>
            <a:r>
              <a:rPr lang="en-US" altLang="en-US" dirty="0"/>
              <a:t>Also called Roman Law, Code-based law</a:t>
            </a:r>
          </a:p>
          <a:p>
            <a:r>
              <a:rPr lang="en-US" altLang="en-US" dirty="0"/>
              <a:t>Prevails in Western Europe, Latin America, parts of Africa, &amp; in Japan</a:t>
            </a:r>
          </a:p>
          <a:p>
            <a:r>
              <a:rPr lang="en-US" altLang="en-US" dirty="0"/>
              <a:t>Differs from “common law” system in content, terminology, official sources of law, institutional framework, and structure of legal profession</a:t>
            </a:r>
          </a:p>
          <a:p>
            <a:pPr lvl="1"/>
            <a:r>
              <a:rPr lang="en-US" altLang="en-US" dirty="0"/>
              <a:t>Almost everything!</a:t>
            </a:r>
          </a:p>
          <a:p>
            <a:pPr lvl="1"/>
            <a:r>
              <a:rPr lang="en-US" altLang="en-US" dirty="0"/>
              <a:t>Also, its easier to understand</a:t>
            </a:r>
          </a:p>
        </p:txBody>
      </p:sp>
    </p:spTree>
    <p:extLst>
      <p:ext uri="{BB962C8B-B14F-4D97-AF65-F5344CB8AC3E}">
        <p14:creationId xmlns:p14="http://schemas.microsoft.com/office/powerpoint/2010/main" val="13218554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a:t>French Tradition</a:t>
            </a:r>
          </a:p>
        </p:txBody>
      </p:sp>
      <p:sp>
        <p:nvSpPr>
          <p:cNvPr id="9219" name="Rectangle 3"/>
          <p:cNvSpPr>
            <a:spLocks noGrp="1" noChangeArrowheads="1"/>
          </p:cNvSpPr>
          <p:nvPr>
            <p:ph type="body" idx="1"/>
          </p:nvPr>
        </p:nvSpPr>
        <p:spPr/>
        <p:txBody>
          <a:bodyPr/>
          <a:lstStyle/>
          <a:p>
            <a:r>
              <a:rPr lang="en-US" altLang="en-US"/>
              <a:t>Government special</a:t>
            </a:r>
          </a:p>
          <a:p>
            <a:r>
              <a:rPr lang="en-US" altLang="en-US"/>
              <a:t>Raison d’etat</a:t>
            </a:r>
          </a:p>
          <a:p>
            <a:r>
              <a:rPr lang="en-US" altLang="en-US"/>
              <a:t>Special courts with favorable treatment for the government</a:t>
            </a:r>
          </a:p>
          <a:p>
            <a:r>
              <a:rPr lang="en-US" altLang="en-US"/>
              <a:t>Government above the law</a:t>
            </a:r>
          </a:p>
        </p:txBody>
      </p:sp>
    </p:spTree>
    <p:extLst>
      <p:ext uri="{BB962C8B-B14F-4D97-AF65-F5344CB8AC3E}">
        <p14:creationId xmlns:p14="http://schemas.microsoft.com/office/powerpoint/2010/main" val="229689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a:t>New Deal (1930s-40s) Improvisations</a:t>
            </a:r>
          </a:p>
        </p:txBody>
      </p:sp>
      <p:sp>
        <p:nvSpPr>
          <p:cNvPr id="10243" name="Rectangle 3"/>
          <p:cNvSpPr>
            <a:spLocks noGrp="1" noChangeArrowheads="1"/>
          </p:cNvSpPr>
          <p:nvPr>
            <p:ph type="body" idx="1"/>
          </p:nvPr>
        </p:nvSpPr>
        <p:spPr/>
        <p:txBody>
          <a:bodyPr/>
          <a:lstStyle/>
          <a:p>
            <a:r>
              <a:rPr lang="en-US" altLang="en-US" dirty="0"/>
              <a:t>Move toward the English model in late 19</a:t>
            </a:r>
            <a:r>
              <a:rPr lang="en-US" altLang="en-US" baseline="30000" dirty="0"/>
              <a:t>th</a:t>
            </a:r>
            <a:r>
              <a:rPr lang="en-US" altLang="en-US" dirty="0"/>
              <a:t> century, early 20</a:t>
            </a:r>
            <a:r>
              <a:rPr lang="en-US" altLang="en-US" baseline="30000" dirty="0"/>
              <a:t>th</a:t>
            </a:r>
            <a:r>
              <a:rPr lang="en-US" altLang="en-US" dirty="0"/>
              <a:t> century</a:t>
            </a:r>
          </a:p>
          <a:p>
            <a:r>
              <a:rPr lang="en-US" altLang="en-US" dirty="0"/>
              <a:t>But, New Dealers more inclined to French model</a:t>
            </a:r>
          </a:p>
          <a:p>
            <a:r>
              <a:rPr lang="en-US" altLang="en-US" dirty="0"/>
              <a:t>Result: series of improvisations, often forced on President Roosevelt by the Supreme Court</a:t>
            </a:r>
          </a:p>
          <a:p>
            <a:pPr lvl="1"/>
            <a:r>
              <a:rPr lang="en-US" altLang="en-US" dirty="0"/>
              <a:t>Example: “Sick Chicken” Case leads to Federal Register (publication of regulations (!))</a:t>
            </a:r>
          </a:p>
          <a:p>
            <a:endParaRPr lang="en-US" altLang="en-US" dirty="0"/>
          </a:p>
        </p:txBody>
      </p:sp>
    </p:spTree>
    <p:extLst>
      <p:ext uri="{BB962C8B-B14F-4D97-AF65-F5344CB8AC3E}">
        <p14:creationId xmlns:p14="http://schemas.microsoft.com/office/powerpoint/2010/main" val="997448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a:t>Administrative Procedures Act</a:t>
            </a:r>
          </a:p>
        </p:txBody>
      </p:sp>
      <p:sp>
        <p:nvSpPr>
          <p:cNvPr id="11267" name="Rectangle 3"/>
          <p:cNvSpPr>
            <a:spLocks noGrp="1" noChangeArrowheads="1"/>
          </p:cNvSpPr>
          <p:nvPr>
            <p:ph type="body" idx="1"/>
          </p:nvPr>
        </p:nvSpPr>
        <p:spPr/>
        <p:txBody>
          <a:bodyPr>
            <a:normAutofit fontScale="92500" lnSpcReduction="10000"/>
          </a:bodyPr>
          <a:lstStyle/>
          <a:p>
            <a:r>
              <a:rPr lang="en-US" altLang="en-US" dirty="0"/>
              <a:t>Key moment: APA 1946</a:t>
            </a:r>
          </a:p>
          <a:p>
            <a:r>
              <a:rPr lang="en-US" altLang="en-US" dirty="0"/>
              <a:t>Moves to fill the gap in the US Constitution</a:t>
            </a:r>
          </a:p>
          <a:p>
            <a:pPr lvl="1"/>
            <a:r>
              <a:rPr lang="en-US" altLang="en-US" dirty="0"/>
              <a:t>But peculiar &amp; partial</a:t>
            </a:r>
          </a:p>
          <a:p>
            <a:r>
              <a:rPr lang="en-US" altLang="en-US" dirty="0"/>
              <a:t>Key distinction between </a:t>
            </a:r>
            <a:r>
              <a:rPr lang="en-US" altLang="en-US" i="1" dirty="0"/>
              <a:t>substance</a:t>
            </a:r>
            <a:r>
              <a:rPr lang="en-US" altLang="en-US" dirty="0"/>
              <a:t> &amp; </a:t>
            </a:r>
            <a:r>
              <a:rPr lang="en-US" altLang="en-US" i="1" dirty="0"/>
              <a:t>procedures</a:t>
            </a:r>
          </a:p>
          <a:p>
            <a:r>
              <a:rPr lang="en-US" altLang="en-US" dirty="0"/>
              <a:t>Essentially silent about substance</a:t>
            </a:r>
          </a:p>
          <a:p>
            <a:r>
              <a:rPr lang="en-US" altLang="en-US" dirty="0"/>
              <a:t>Very </a:t>
            </a:r>
            <a:r>
              <a:rPr lang="en-US" altLang="en-US" dirty="0" err="1"/>
              <a:t>very</a:t>
            </a:r>
            <a:r>
              <a:rPr lang="en-US" altLang="en-US" dirty="0"/>
              <a:t> prescriptive about procedures (which look rather judicial)</a:t>
            </a:r>
          </a:p>
          <a:p>
            <a:pPr lvl="1"/>
            <a:r>
              <a:rPr lang="en-US" altLang="en-US" dirty="0"/>
              <a:t>Public notice of intent to issue a regulation</a:t>
            </a:r>
          </a:p>
          <a:p>
            <a:pPr lvl="1"/>
            <a:r>
              <a:rPr lang="en-US" altLang="en-US" dirty="0"/>
              <a:t>Published draft </a:t>
            </a:r>
            <a:r>
              <a:rPr lang="en-US" altLang="en-US" dirty="0" err="1"/>
              <a:t>reg</a:t>
            </a:r>
            <a:r>
              <a:rPr lang="en-US" altLang="en-US" dirty="0"/>
              <a:t> with opportunity for anyone to comment</a:t>
            </a:r>
          </a:p>
          <a:p>
            <a:pPr lvl="1"/>
            <a:r>
              <a:rPr lang="en-US" altLang="en-US" dirty="0"/>
              <a:t>Agency forced to respond to comments</a:t>
            </a:r>
          </a:p>
          <a:p>
            <a:pPr lvl="1"/>
            <a:r>
              <a:rPr lang="en-US" altLang="en-US" dirty="0"/>
              <a:t>Then, the agency can be sued in court for failures</a:t>
            </a:r>
          </a:p>
        </p:txBody>
      </p:sp>
    </p:spTree>
    <p:extLst>
      <p:ext uri="{BB962C8B-B14F-4D97-AF65-F5344CB8AC3E}">
        <p14:creationId xmlns:p14="http://schemas.microsoft.com/office/powerpoint/2010/main" val="3549593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a:t>Results …</a:t>
            </a:r>
          </a:p>
        </p:txBody>
      </p:sp>
      <p:sp>
        <p:nvSpPr>
          <p:cNvPr id="12291" name="Rectangle 3"/>
          <p:cNvSpPr>
            <a:spLocks noGrp="1" noChangeArrowheads="1"/>
          </p:cNvSpPr>
          <p:nvPr>
            <p:ph type="body" idx="1"/>
          </p:nvPr>
        </p:nvSpPr>
        <p:spPr/>
        <p:txBody>
          <a:bodyPr>
            <a:normAutofit lnSpcReduction="10000"/>
          </a:bodyPr>
          <a:lstStyle/>
          <a:p>
            <a:r>
              <a:rPr lang="en-US" altLang="en-US" sz="2600" i="1" dirty="0"/>
              <a:t>Structurally</a:t>
            </a:r>
            <a:r>
              <a:rPr lang="en-US" altLang="en-US" sz="2600" dirty="0"/>
              <a:t>, federal courts have the opportunity to actively intervene in the substance of agency decisions if they wish</a:t>
            </a:r>
          </a:p>
          <a:p>
            <a:pPr lvl="1"/>
            <a:r>
              <a:rPr lang="en-US" altLang="en-US" sz="2200" dirty="0"/>
              <a:t>They may need to claim they do so on procedural groups</a:t>
            </a:r>
          </a:p>
          <a:p>
            <a:r>
              <a:rPr lang="en-US" altLang="en-US" sz="2600" dirty="0"/>
              <a:t>But, they will be constrained by Congressional commitment to agency purposes</a:t>
            </a:r>
          </a:p>
          <a:p>
            <a:r>
              <a:rPr lang="en-US" altLang="en-US" sz="2600" dirty="0"/>
              <a:t>That is: if a federal court strikes down a rule as incompatible with the statute, Congress may override the court (Congress is the 800 </a:t>
            </a:r>
            <a:r>
              <a:rPr lang="en-US" altLang="en-US" sz="2600" dirty="0" err="1"/>
              <a:t>lb</a:t>
            </a:r>
            <a:r>
              <a:rPr lang="en-US" altLang="en-US" sz="2600" dirty="0"/>
              <a:t> gorilla!)</a:t>
            </a:r>
          </a:p>
          <a:p>
            <a:r>
              <a:rPr lang="en-US" altLang="en-US" sz="2600" dirty="0"/>
              <a:t>But, in an age of gridlock, Congress often can’t act – giving courts enormous power if they want</a:t>
            </a:r>
          </a:p>
        </p:txBody>
      </p:sp>
    </p:spTree>
    <p:extLst>
      <p:ext uri="{BB962C8B-B14F-4D97-AF65-F5344CB8AC3E}">
        <p14:creationId xmlns:p14="http://schemas.microsoft.com/office/powerpoint/2010/main" val="37925976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a:t>Partisan Logic of Administrative Law </a:t>
            </a:r>
          </a:p>
        </p:txBody>
      </p:sp>
      <p:sp>
        <p:nvSpPr>
          <p:cNvPr id="15363" name="Rectangle 3"/>
          <p:cNvSpPr>
            <a:spLocks noGrp="1" noChangeArrowheads="1"/>
          </p:cNvSpPr>
          <p:nvPr>
            <p:ph type="body" idx="1"/>
          </p:nvPr>
        </p:nvSpPr>
        <p:spPr/>
        <p:txBody>
          <a:bodyPr>
            <a:normAutofit fontScale="92500"/>
          </a:bodyPr>
          <a:lstStyle/>
          <a:p>
            <a:r>
              <a:rPr lang="en-US" altLang="en-US" dirty="0"/>
              <a:t>If: Congress &amp; President aligned</a:t>
            </a:r>
          </a:p>
          <a:p>
            <a:pPr lvl="1"/>
            <a:r>
              <a:rPr lang="en-US" altLang="en-US" dirty="0"/>
              <a:t>Result: Both want courts to be deferential to agencies</a:t>
            </a:r>
          </a:p>
          <a:p>
            <a:r>
              <a:rPr lang="en-US" altLang="en-US" dirty="0"/>
              <a:t>If: Congress &amp; President opposed</a:t>
            </a:r>
          </a:p>
          <a:p>
            <a:pPr lvl="1"/>
            <a:r>
              <a:rPr lang="en-US" altLang="en-US" dirty="0"/>
              <a:t>And If: Courts aligned with the party controlling Congress</a:t>
            </a:r>
          </a:p>
          <a:p>
            <a:pPr lvl="2"/>
            <a:r>
              <a:rPr lang="en-US" altLang="en-US" dirty="0"/>
              <a:t>Result: Congress wants hard look at agency actions, President wants deference to agencies</a:t>
            </a:r>
          </a:p>
          <a:p>
            <a:pPr lvl="2"/>
            <a:r>
              <a:rPr lang="en-US" altLang="en-US" dirty="0"/>
              <a:t>Agencies may face hostile judicial review (ex: late Obama, today)</a:t>
            </a:r>
          </a:p>
          <a:p>
            <a:pPr lvl="1"/>
            <a:r>
              <a:rPr lang="en-US" altLang="en-US" dirty="0"/>
              <a:t>If: Courts aligned with the party controlling the President</a:t>
            </a:r>
          </a:p>
          <a:p>
            <a:pPr lvl="2"/>
            <a:r>
              <a:rPr lang="en-US" altLang="en-US" dirty="0"/>
              <a:t>Result: Congress can stop the agencies only if gridlock allows legislation</a:t>
            </a:r>
          </a:p>
          <a:p>
            <a:pPr lvl="2"/>
            <a:r>
              <a:rPr lang="en-US" altLang="en-US" dirty="0"/>
              <a:t>So … Agencies probably free to act aggressively </a:t>
            </a:r>
          </a:p>
        </p:txBody>
      </p:sp>
    </p:spTree>
    <p:extLst>
      <p:ext uri="{BB962C8B-B14F-4D97-AF65-F5344CB8AC3E}">
        <p14:creationId xmlns:p14="http://schemas.microsoft.com/office/powerpoint/2010/main" val="20089496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3AEFA-5B71-4A97-84BF-A395449A89B7}"/>
              </a:ext>
            </a:extLst>
          </p:cNvPr>
          <p:cNvSpPr>
            <a:spLocks noGrp="1"/>
          </p:cNvSpPr>
          <p:nvPr>
            <p:ph type="title"/>
          </p:nvPr>
        </p:nvSpPr>
        <p:spPr/>
        <p:txBody>
          <a:bodyPr/>
          <a:lstStyle/>
          <a:p>
            <a:r>
              <a:rPr lang="en-US" dirty="0"/>
              <a:t>Recent Example: West Virginia vs EPA</a:t>
            </a:r>
          </a:p>
        </p:txBody>
      </p:sp>
      <p:sp>
        <p:nvSpPr>
          <p:cNvPr id="3" name="Content Placeholder 2">
            <a:extLst>
              <a:ext uri="{FF2B5EF4-FFF2-40B4-BE49-F238E27FC236}">
                <a16:creationId xmlns:a16="http://schemas.microsoft.com/office/drawing/2014/main" id="{02861B35-810C-450B-B602-2F2D8868DE13}"/>
              </a:ext>
            </a:extLst>
          </p:cNvPr>
          <p:cNvSpPr>
            <a:spLocks noGrp="1"/>
          </p:cNvSpPr>
          <p:nvPr>
            <p:ph idx="1"/>
          </p:nvPr>
        </p:nvSpPr>
        <p:spPr/>
        <p:txBody>
          <a:bodyPr>
            <a:normAutofit fontScale="77500" lnSpcReduction="20000"/>
          </a:bodyPr>
          <a:lstStyle/>
          <a:p>
            <a:pPr marL="0" indent="0" fontAlgn="base">
              <a:buNone/>
            </a:pPr>
            <a:r>
              <a:rPr lang="en-US" dirty="0"/>
              <a:t>“The U.S. Supreme Court on Thursday dealt a major blow to the Environmental Protection Agency's power to regulate carbon emissions that cause climate change. The decision by the conservative court majority sets the stage for further limitations on the regulatory power of other agencies as well.</a:t>
            </a:r>
          </a:p>
          <a:p>
            <a:pPr marL="0" indent="0" fontAlgn="base">
              <a:buNone/>
            </a:pPr>
            <a:r>
              <a:rPr lang="en-US" dirty="0"/>
              <a:t>By a vote of 6 to 3, the court said that any time an agency does something big and new – in this case addressing climate change – the regulation is presumptively invalid, unless Congress has specifically authorized regulating in this sphere.</a:t>
            </a:r>
          </a:p>
          <a:p>
            <a:pPr marL="0" indent="0" fontAlgn="base">
              <a:buNone/>
            </a:pPr>
            <a:r>
              <a:rPr lang="en-US" dirty="0"/>
              <a:t>‘That's a very big deal because they're not going to get it from Congress because Congress is essentially dysfunctional,’ said Harvard law professor Richard Lazarus, an expert on environmental law. ‘This could not have come at a worse time’ because ‘the consequences of climate change are increasingly dire and we're running out of time to address it.’”</a:t>
            </a:r>
          </a:p>
          <a:p>
            <a:pPr marL="0" indent="0">
              <a:buNone/>
            </a:pPr>
            <a:r>
              <a:rPr lang="en-US" dirty="0"/>
              <a:t> </a:t>
            </a:r>
          </a:p>
        </p:txBody>
      </p:sp>
    </p:spTree>
    <p:extLst>
      <p:ext uri="{BB962C8B-B14F-4D97-AF65-F5344CB8AC3E}">
        <p14:creationId xmlns:p14="http://schemas.microsoft.com/office/powerpoint/2010/main" val="41063600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713488"/>
            <a:ext cx="7772400" cy="2387600"/>
          </a:xfrm>
        </p:spPr>
        <p:txBody>
          <a:bodyPr/>
          <a:lstStyle/>
          <a:p>
            <a:r>
              <a:rPr lang="en-US" dirty="0"/>
              <a:t>The Supreme Court &amp; Social Change</a:t>
            </a:r>
          </a:p>
        </p:txBody>
      </p:sp>
      <p:sp>
        <p:nvSpPr>
          <p:cNvPr id="5" name="Subtitle 4"/>
          <p:cNvSpPr>
            <a:spLocks noGrp="1"/>
          </p:cNvSpPr>
          <p:nvPr>
            <p:ph type="subTitle" idx="1"/>
          </p:nvPr>
        </p:nvSpPr>
        <p:spPr>
          <a:xfrm>
            <a:off x="1143000" y="4534910"/>
            <a:ext cx="6858000" cy="1655762"/>
          </a:xfrm>
        </p:spPr>
        <p:txBody>
          <a:bodyPr/>
          <a:lstStyle/>
          <a:p>
            <a:endParaRPr lang="en-US"/>
          </a:p>
        </p:txBody>
      </p:sp>
    </p:spTree>
    <p:extLst>
      <p:ext uri="{BB962C8B-B14F-4D97-AF65-F5344CB8AC3E}">
        <p14:creationId xmlns:p14="http://schemas.microsoft.com/office/powerpoint/2010/main" val="5500926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Supreme Court has been involved in major social controversies</a:t>
            </a:r>
          </a:p>
        </p:txBody>
      </p:sp>
      <p:sp>
        <p:nvSpPr>
          <p:cNvPr id="3" name="Content Placeholder 2"/>
          <p:cNvSpPr>
            <a:spLocks noGrp="1"/>
          </p:cNvSpPr>
          <p:nvPr>
            <p:ph idx="1"/>
          </p:nvPr>
        </p:nvSpPr>
        <p:spPr>
          <a:xfrm>
            <a:off x="628650" y="1825624"/>
            <a:ext cx="7886700" cy="4879975"/>
          </a:xfrm>
        </p:spPr>
        <p:txBody>
          <a:bodyPr>
            <a:normAutofit fontScale="92500" lnSpcReduction="10000"/>
          </a:bodyPr>
          <a:lstStyle/>
          <a:p>
            <a:r>
              <a:rPr lang="en-US" dirty="0"/>
              <a:t>The rights of freed slaves</a:t>
            </a:r>
          </a:p>
          <a:p>
            <a:r>
              <a:rPr lang="en-US" dirty="0"/>
              <a:t>Post-Civil War segregation and discrimination against African-Americans</a:t>
            </a:r>
          </a:p>
          <a:p>
            <a:r>
              <a:rPr lang="en-US" dirty="0"/>
              <a:t>Modern civil rights &amp; school desegregation</a:t>
            </a:r>
          </a:p>
          <a:p>
            <a:r>
              <a:rPr lang="en-US" dirty="0"/>
              <a:t>Modern voting rights of racial/ethnic minorities</a:t>
            </a:r>
          </a:p>
          <a:p>
            <a:r>
              <a:rPr lang="en-US" dirty="0"/>
              <a:t>Prayer and religious practice in public schools</a:t>
            </a:r>
          </a:p>
          <a:p>
            <a:r>
              <a:rPr lang="en-US" dirty="0"/>
              <a:t>Abortion</a:t>
            </a:r>
          </a:p>
          <a:p>
            <a:r>
              <a:rPr lang="en-US" dirty="0"/>
              <a:t>Gay marriage</a:t>
            </a:r>
          </a:p>
          <a:p>
            <a:r>
              <a:rPr lang="en-US" dirty="0"/>
              <a:t>Discrimination against homosexuals</a:t>
            </a:r>
          </a:p>
          <a:p>
            <a:r>
              <a:rPr lang="en-US" dirty="0"/>
              <a:t>Gun control</a:t>
            </a:r>
          </a:p>
          <a:p>
            <a:r>
              <a:rPr lang="en-US" dirty="0"/>
              <a:t>Climate change</a:t>
            </a:r>
          </a:p>
        </p:txBody>
      </p:sp>
    </p:spTree>
    <p:extLst>
      <p:ext uri="{BB962C8B-B14F-4D97-AF65-F5344CB8AC3E}">
        <p14:creationId xmlns:p14="http://schemas.microsoft.com/office/powerpoint/2010/main" val="37634864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ability of courts to make real social change … Large or Small?</a:t>
            </a:r>
          </a:p>
        </p:txBody>
      </p:sp>
      <p:sp>
        <p:nvSpPr>
          <p:cNvPr id="6" name="Content Placeholder 5"/>
          <p:cNvSpPr>
            <a:spLocks noGrp="1"/>
          </p:cNvSpPr>
          <p:nvPr>
            <p:ph idx="1"/>
          </p:nvPr>
        </p:nvSpPr>
        <p:spPr/>
        <p:txBody>
          <a:bodyPr/>
          <a:lstStyle/>
          <a:p>
            <a:r>
              <a:rPr lang="en-US" dirty="0"/>
              <a:t>Overall a very mixed record</a:t>
            </a:r>
          </a:p>
          <a:p>
            <a:r>
              <a:rPr lang="en-US" dirty="0"/>
              <a:t>Example of limited power: </a:t>
            </a:r>
            <a:r>
              <a:rPr lang="en-US" i="1" dirty="0"/>
              <a:t>Brown v Board </a:t>
            </a:r>
            <a:r>
              <a:rPr lang="en-US" dirty="0"/>
              <a:t>and school desegregation</a:t>
            </a:r>
          </a:p>
          <a:p>
            <a:r>
              <a:rPr lang="en-US" dirty="0"/>
              <a:t>Example of considerable power: state restrictions on gay marriage</a:t>
            </a:r>
          </a:p>
        </p:txBody>
      </p:sp>
    </p:spTree>
    <p:extLst>
      <p:ext uri="{BB962C8B-B14F-4D97-AF65-F5344CB8AC3E}">
        <p14:creationId xmlns:p14="http://schemas.microsoft.com/office/powerpoint/2010/main" val="488771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so mixed a record?</a:t>
            </a:r>
          </a:p>
        </p:txBody>
      </p:sp>
      <p:sp>
        <p:nvSpPr>
          <p:cNvPr id="3" name="Content Placeholder 2"/>
          <p:cNvSpPr>
            <a:spLocks noGrp="1"/>
          </p:cNvSpPr>
          <p:nvPr>
            <p:ph idx="1"/>
          </p:nvPr>
        </p:nvSpPr>
        <p:spPr/>
        <p:txBody>
          <a:bodyPr>
            <a:normAutofit lnSpcReduction="10000"/>
          </a:bodyPr>
          <a:lstStyle/>
          <a:p>
            <a:pPr marL="0" indent="0">
              <a:buNone/>
            </a:pPr>
            <a:r>
              <a:rPr lang="en-US" dirty="0"/>
              <a:t>“The Executive not only dispenses the honors, but holds the </a:t>
            </a:r>
            <a:r>
              <a:rPr lang="en-US" b="1" dirty="0"/>
              <a:t>sword </a:t>
            </a:r>
            <a:r>
              <a:rPr lang="en-US" dirty="0"/>
              <a:t>of the community. The legislature not only commands the </a:t>
            </a:r>
            <a:r>
              <a:rPr lang="en-US" b="1" dirty="0"/>
              <a:t>purse</a:t>
            </a:r>
            <a:r>
              <a:rPr lang="en-US" dirty="0"/>
              <a:t>, but prescribes the rules by which the duties and rights of every citizen are to be regulated. The judiciary, on the contrary, has no influence over either the sword or the purse; no direction either of the strength or of the wealth of the society; and can take no active resolution whatever. It may truly be said to have neither FORCE nor WILL, but merely </a:t>
            </a:r>
            <a:r>
              <a:rPr lang="en-US" b="1" dirty="0"/>
              <a:t>judgment</a:t>
            </a:r>
            <a:r>
              <a:rPr lang="en-US" dirty="0"/>
              <a:t>; and must ultimately depend upon the aid of the executive arm even for the efficacy of its judgments.” </a:t>
            </a:r>
            <a:r>
              <a:rPr lang="en-US" i="1" dirty="0"/>
              <a:t>Federalist 78</a:t>
            </a:r>
          </a:p>
        </p:txBody>
      </p:sp>
    </p:spTree>
    <p:extLst>
      <p:ext uri="{BB962C8B-B14F-4D97-AF65-F5344CB8AC3E}">
        <p14:creationId xmlns:p14="http://schemas.microsoft.com/office/powerpoint/2010/main" val="2849686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Civil Law Systems: Basic Features</a:t>
            </a:r>
          </a:p>
        </p:txBody>
      </p:sp>
      <p:sp>
        <p:nvSpPr>
          <p:cNvPr id="25603" name="Rectangle 3"/>
          <p:cNvSpPr>
            <a:spLocks noGrp="1" noChangeArrowheads="1"/>
          </p:cNvSpPr>
          <p:nvPr>
            <p:ph type="body" idx="1"/>
          </p:nvPr>
        </p:nvSpPr>
        <p:spPr/>
        <p:txBody>
          <a:bodyPr/>
          <a:lstStyle/>
          <a:p>
            <a:pPr>
              <a:lnSpc>
                <a:spcPct val="90000"/>
              </a:lnSpc>
            </a:pPr>
            <a:r>
              <a:rPr lang="en-US" altLang="en-US" sz="2600" dirty="0"/>
              <a:t>Source of law is the </a:t>
            </a:r>
            <a:r>
              <a:rPr lang="en-US" altLang="en-US" sz="2600" b="1" dirty="0"/>
              <a:t>legislature</a:t>
            </a:r>
            <a:r>
              <a:rPr lang="en-US" altLang="en-US" sz="2600" dirty="0"/>
              <a:t>, esp. via a </a:t>
            </a:r>
            <a:r>
              <a:rPr lang="en-US" altLang="en-US" sz="2600" u="sng" dirty="0"/>
              <a:t>comprehensive written legal code</a:t>
            </a:r>
          </a:p>
          <a:p>
            <a:pPr>
              <a:lnSpc>
                <a:spcPct val="90000"/>
              </a:lnSpc>
            </a:pPr>
            <a:r>
              <a:rPr lang="en-US" altLang="en-US" sz="2600" dirty="0"/>
              <a:t>Judges are </a:t>
            </a:r>
            <a:r>
              <a:rPr lang="en-US" altLang="en-US" sz="2600" b="1" dirty="0"/>
              <a:t>bureaucrats</a:t>
            </a:r>
            <a:r>
              <a:rPr lang="en-US" altLang="en-US" sz="2600" dirty="0"/>
              <a:t> who (supposedly) apply the law, not create it</a:t>
            </a:r>
          </a:p>
          <a:p>
            <a:pPr lvl="1">
              <a:lnSpc>
                <a:spcPct val="90000"/>
              </a:lnSpc>
            </a:pPr>
            <a:r>
              <a:rPr lang="en-US" altLang="en-US" sz="2200" dirty="0"/>
              <a:t>Their decisions have no </a:t>
            </a:r>
            <a:r>
              <a:rPr lang="en-US" altLang="en-US" sz="2200" i="1" dirty="0"/>
              <a:t>official</a:t>
            </a:r>
            <a:r>
              <a:rPr lang="en-US" altLang="en-US" sz="2200" dirty="0"/>
              <a:t> precedential value</a:t>
            </a:r>
          </a:p>
          <a:p>
            <a:pPr lvl="1">
              <a:lnSpc>
                <a:spcPct val="90000"/>
              </a:lnSpc>
            </a:pPr>
            <a:r>
              <a:rPr lang="en-US" altLang="en-US" sz="2200" dirty="0"/>
              <a:t>Code contains general principles, for gap filling</a:t>
            </a:r>
          </a:p>
          <a:p>
            <a:pPr>
              <a:lnSpc>
                <a:spcPct val="90000"/>
              </a:lnSpc>
            </a:pPr>
            <a:r>
              <a:rPr lang="en-US" altLang="en-US" sz="2600" dirty="0"/>
              <a:t>Much larger role for scholarly commentary (“legal scientists”)</a:t>
            </a:r>
          </a:p>
          <a:p>
            <a:pPr lvl="1">
              <a:lnSpc>
                <a:spcPct val="90000"/>
              </a:lnSpc>
            </a:pPr>
            <a:r>
              <a:rPr lang="en-US" altLang="en-US" sz="2200" dirty="0"/>
              <a:t>But, emphasis on a static code</a:t>
            </a:r>
          </a:p>
          <a:p>
            <a:pPr lvl="1">
              <a:lnSpc>
                <a:spcPct val="90000"/>
              </a:lnSpc>
            </a:pPr>
            <a:r>
              <a:rPr lang="en-US" altLang="en-US" sz="2200" dirty="0"/>
              <a:t>Not on techniques of legal reasoning</a:t>
            </a:r>
          </a:p>
        </p:txBody>
      </p:sp>
    </p:spTree>
    <p:extLst>
      <p:ext uri="{BB962C8B-B14F-4D97-AF65-F5344CB8AC3E}">
        <p14:creationId xmlns:p14="http://schemas.microsoft.com/office/powerpoint/2010/main" val="14748996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8143"/>
            <a:ext cx="7772400" cy="2387600"/>
          </a:xfrm>
        </p:spPr>
        <p:txBody>
          <a:bodyPr>
            <a:normAutofit fontScale="90000"/>
          </a:bodyPr>
          <a:lstStyle/>
          <a:p>
            <a:r>
              <a:rPr lang="en-US" dirty="0"/>
              <a:t>Modern social science mostly confirms Hamilton’s insight</a:t>
            </a:r>
          </a:p>
        </p:txBody>
      </p:sp>
      <p:sp>
        <p:nvSpPr>
          <p:cNvPr id="3" name="Subtitle 2"/>
          <p:cNvSpPr>
            <a:spLocks noGrp="1"/>
          </p:cNvSpPr>
          <p:nvPr>
            <p:ph type="subTitle" idx="1"/>
          </p:nvPr>
        </p:nvSpPr>
        <p:spPr>
          <a:xfrm>
            <a:off x="1143000" y="4691928"/>
            <a:ext cx="6858000" cy="1655762"/>
          </a:xfrm>
        </p:spPr>
        <p:txBody>
          <a:bodyPr/>
          <a:lstStyle/>
          <a:p>
            <a:r>
              <a:rPr lang="en-US" dirty="0"/>
              <a:t>There is more to be said on this subject … but not here!</a:t>
            </a:r>
          </a:p>
        </p:txBody>
      </p:sp>
    </p:spTree>
    <p:extLst>
      <p:ext uri="{BB962C8B-B14F-4D97-AF65-F5344CB8AC3E}">
        <p14:creationId xmlns:p14="http://schemas.microsoft.com/office/powerpoint/2010/main" val="6609414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436C8-2945-4BE7-9091-C4BB5BA8F7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61F5102-0A5C-4F2D-A203-35885CF1676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356596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What Do Courts Do?</a:t>
            </a:r>
          </a:p>
        </p:txBody>
      </p:sp>
      <p:sp>
        <p:nvSpPr>
          <p:cNvPr id="5" name="Subtitle 4"/>
          <p:cNvSpPr>
            <a:spLocks noGrp="1"/>
          </p:cNvSpPr>
          <p:nvPr>
            <p:ph type="subTitle" idx="1"/>
          </p:nvPr>
        </p:nvSpPr>
        <p:spPr/>
        <p:txBody>
          <a:bodyPr/>
          <a:lstStyle/>
          <a:p>
            <a:r>
              <a:rPr lang="en-US" dirty="0"/>
              <a:t>And, what are they good for?</a:t>
            </a:r>
          </a:p>
        </p:txBody>
      </p:sp>
    </p:spTree>
    <p:extLst>
      <p:ext uri="{BB962C8B-B14F-4D97-AF65-F5344CB8AC3E}">
        <p14:creationId xmlns:p14="http://schemas.microsoft.com/office/powerpoint/2010/main" val="29144667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Job(s) of a Court</a:t>
            </a:r>
          </a:p>
        </p:txBody>
      </p:sp>
      <p:sp>
        <p:nvSpPr>
          <p:cNvPr id="3" name="Content Placeholder 2"/>
          <p:cNvSpPr>
            <a:spLocks noGrp="1"/>
          </p:cNvSpPr>
          <p:nvPr>
            <p:ph idx="1"/>
          </p:nvPr>
        </p:nvSpPr>
        <p:spPr/>
        <p:txBody>
          <a:bodyPr/>
          <a:lstStyle/>
          <a:p>
            <a:r>
              <a:rPr lang="en-US" dirty="0"/>
              <a:t>A court is ALWAYS a </a:t>
            </a:r>
            <a:r>
              <a:rPr lang="en-US" b="1" dirty="0"/>
              <a:t>dispute resolution </a:t>
            </a:r>
            <a:r>
              <a:rPr lang="en-US" dirty="0"/>
              <a:t>device</a:t>
            </a:r>
          </a:p>
          <a:p>
            <a:pPr lvl="1"/>
            <a:r>
              <a:rPr lang="en-US" dirty="0"/>
              <a:t>A conflict arises between 2 or more parties</a:t>
            </a:r>
          </a:p>
          <a:p>
            <a:pPr lvl="1"/>
            <a:r>
              <a:rPr lang="en-US" dirty="0"/>
              <a:t>The court definitively resolves their dispute (one side wins, the other side loses) using a rule (law)</a:t>
            </a:r>
          </a:p>
          <a:p>
            <a:pPr lvl="1"/>
            <a:r>
              <a:rPr lang="en-US" dirty="0"/>
              <a:t>One party may be the government</a:t>
            </a:r>
          </a:p>
          <a:p>
            <a:pPr lvl="1"/>
            <a:r>
              <a:rPr lang="en-US" dirty="0"/>
              <a:t>Courts are an alternative to violence or anarchy</a:t>
            </a:r>
          </a:p>
          <a:p>
            <a:r>
              <a:rPr lang="en-US" dirty="0"/>
              <a:t>In common law systems like the US, high appellate courts are also </a:t>
            </a:r>
            <a:r>
              <a:rPr lang="en-US" b="1" dirty="0"/>
              <a:t>policy makers</a:t>
            </a:r>
          </a:p>
        </p:txBody>
      </p:sp>
    </p:spTree>
    <p:extLst>
      <p:ext uri="{BB962C8B-B14F-4D97-AF65-F5344CB8AC3E}">
        <p14:creationId xmlns:p14="http://schemas.microsoft.com/office/powerpoint/2010/main" val="15195195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are courts good for?</a:t>
            </a:r>
          </a:p>
        </p:txBody>
      </p:sp>
      <p:sp>
        <p:nvSpPr>
          <p:cNvPr id="7" name="Content Placeholder 6"/>
          <p:cNvSpPr>
            <a:spLocks noGrp="1"/>
          </p:cNvSpPr>
          <p:nvPr>
            <p:ph idx="1"/>
          </p:nvPr>
        </p:nvSpPr>
        <p:spPr/>
        <p:txBody>
          <a:bodyPr>
            <a:normAutofit/>
          </a:bodyPr>
          <a:lstStyle/>
          <a:p>
            <a:pPr marL="0" indent="0">
              <a:buNone/>
            </a:pPr>
            <a:r>
              <a:rPr lang="en-US" dirty="0"/>
              <a:t>Courts provide the scaffolding for markets and impersonal exchange in complex interdependent societies</a:t>
            </a:r>
          </a:p>
          <a:p>
            <a:pPr lvl="1"/>
            <a:r>
              <a:rPr lang="en-US" dirty="0"/>
              <a:t>Think: Contracts, torts, real property, intellectual property, commercial law, family law, criminal law, securities, bankruptcy </a:t>
            </a:r>
          </a:p>
          <a:p>
            <a:pPr lvl="1"/>
            <a:r>
              <a:rPr lang="en-US" dirty="0"/>
              <a:t>“Private law”</a:t>
            </a:r>
          </a:p>
          <a:p>
            <a:pPr lvl="1"/>
            <a:r>
              <a:rPr lang="en-US" dirty="0"/>
              <a:t>This is what courts are about, mostly</a:t>
            </a:r>
          </a:p>
        </p:txBody>
      </p:sp>
    </p:spTree>
    <p:extLst>
      <p:ext uri="{BB962C8B-B14F-4D97-AF65-F5344CB8AC3E}">
        <p14:creationId xmlns:p14="http://schemas.microsoft.com/office/powerpoint/2010/main" val="753401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Imagine …</a:t>
            </a:r>
          </a:p>
        </p:txBody>
      </p:sp>
      <p:sp>
        <p:nvSpPr>
          <p:cNvPr id="3" name="Content Placeholder 2"/>
          <p:cNvSpPr>
            <a:spLocks noGrp="1"/>
          </p:cNvSpPr>
          <p:nvPr>
            <p:ph idx="1"/>
          </p:nvPr>
        </p:nvSpPr>
        <p:spPr/>
        <p:txBody>
          <a:bodyPr/>
          <a:lstStyle/>
          <a:p>
            <a:pPr marL="0" indent="0">
              <a:buNone/>
            </a:pPr>
            <a:r>
              <a:rPr lang="en-US" dirty="0"/>
              <a:t>We tend to take the “scaffolding” for granted but its actually amazing</a:t>
            </a:r>
          </a:p>
          <a:p>
            <a:pPr lvl="1"/>
            <a:r>
              <a:rPr lang="en-US" dirty="0"/>
              <a:t>Think about all that’s involved whenever you use a credit card</a:t>
            </a:r>
          </a:p>
          <a:p>
            <a:pPr lvl="1"/>
            <a:r>
              <a:rPr lang="en-US" dirty="0"/>
              <a:t>The backstopping from courts makes it possible</a:t>
            </a: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391025"/>
            <a:ext cx="2809875"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25" y="4276725"/>
            <a:ext cx="2619375" cy="174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638398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Joined at the Hip …</a:t>
            </a:r>
          </a:p>
        </p:txBody>
      </p:sp>
      <p:sp>
        <p:nvSpPr>
          <p:cNvPr id="3" name="Content Placeholder 2"/>
          <p:cNvSpPr>
            <a:spLocks noGrp="1"/>
          </p:cNvSpPr>
          <p:nvPr>
            <p:ph idx="1"/>
          </p:nvPr>
        </p:nvSpPr>
        <p:spPr/>
        <p:txBody>
          <a:bodyPr/>
          <a:lstStyle/>
          <a:p>
            <a:r>
              <a:rPr lang="en-US" dirty="0"/>
              <a:t>Because the </a:t>
            </a:r>
            <a:r>
              <a:rPr lang="en-US" b="1" dirty="0"/>
              <a:t>Administrative State </a:t>
            </a:r>
            <a:r>
              <a:rPr lang="en-US" dirty="0"/>
              <a:t>affects markets and exchange so profoundly, </a:t>
            </a:r>
            <a:r>
              <a:rPr lang="en-US" b="1" dirty="0"/>
              <a:t>courts</a:t>
            </a:r>
            <a:r>
              <a:rPr lang="en-US" dirty="0"/>
              <a:t> are necessarily involved in overseeing agencies</a:t>
            </a:r>
          </a:p>
          <a:p>
            <a:pPr lvl="1"/>
            <a:r>
              <a:rPr lang="en-US" dirty="0"/>
              <a:t>The government as “insurance company” interjects itself into markets throughout the economy</a:t>
            </a:r>
          </a:p>
          <a:p>
            <a:pPr lvl="1"/>
            <a:r>
              <a:rPr lang="en-US" dirty="0"/>
              <a:t>The government then becomes a party in disputes</a:t>
            </a:r>
          </a:p>
          <a:p>
            <a:pPr lvl="1"/>
            <a:r>
              <a:rPr lang="en-US" dirty="0"/>
              <a:t>If the government is to be one of laws, rather than people, Administrative Law necessarily follows</a:t>
            </a:r>
          </a:p>
          <a:p>
            <a:pPr lvl="1"/>
            <a:endParaRPr lang="en-US" dirty="0"/>
          </a:p>
        </p:txBody>
      </p:sp>
    </p:spTree>
    <p:extLst>
      <p:ext uri="{BB962C8B-B14F-4D97-AF65-F5344CB8AC3E}">
        <p14:creationId xmlns:p14="http://schemas.microsoft.com/office/powerpoint/2010/main" val="1906363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143000"/>
            <a:ext cx="7772400" cy="1470025"/>
          </a:xfrm>
        </p:spPr>
        <p:txBody>
          <a:bodyPr>
            <a:normAutofit fontScale="90000"/>
          </a:bodyPr>
          <a:lstStyle/>
          <a:p>
            <a:r>
              <a:rPr lang="en-US" dirty="0"/>
              <a:t>Courts and social change</a:t>
            </a:r>
          </a:p>
        </p:txBody>
      </p:sp>
      <p:sp>
        <p:nvSpPr>
          <p:cNvPr id="5" name="Subtitle 4"/>
          <p:cNvSpPr>
            <a:spLocks noGrp="1"/>
          </p:cNvSpPr>
          <p:nvPr>
            <p:ph type="subTitle" idx="1"/>
          </p:nvPr>
        </p:nvSpPr>
        <p:spPr>
          <a:xfrm>
            <a:off x="1371600" y="2819400"/>
            <a:ext cx="6400800" cy="1752600"/>
          </a:xfrm>
        </p:spPr>
        <p:txBody>
          <a:bodyPr>
            <a:normAutofit/>
          </a:bodyPr>
          <a:lstStyle/>
          <a:p>
            <a:r>
              <a:rPr lang="en-US" dirty="0"/>
              <a:t>As policy makers, common law courts sometimes act as agents of social change</a:t>
            </a:r>
          </a:p>
          <a:p>
            <a:r>
              <a:rPr lang="en-US" dirty="0"/>
              <a:t>But this isn’t their real job &amp; its hard and rare for them to do this successfully</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4953000"/>
            <a:ext cx="2619375" cy="174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29812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en-US"/>
              <a:t>1. Initial Balance of Power</a:t>
            </a:r>
          </a:p>
        </p:txBody>
      </p:sp>
      <p:sp>
        <p:nvSpPr>
          <p:cNvPr id="69635" name="Rectangle 3"/>
          <p:cNvSpPr>
            <a:spLocks noGrp="1" noChangeArrowheads="1"/>
          </p:cNvSpPr>
          <p:nvPr>
            <p:ph type="body" idx="1"/>
          </p:nvPr>
        </p:nvSpPr>
        <p:spPr/>
        <p:txBody>
          <a:bodyPr/>
          <a:lstStyle/>
          <a:p>
            <a:pPr marL="609600" indent="-609600"/>
            <a:r>
              <a:rPr lang="en-US" altLang="en-US" sz="2600"/>
              <a:t>Four periods</a:t>
            </a:r>
          </a:p>
          <a:p>
            <a:pPr marL="609600" indent="-609600"/>
            <a:r>
              <a:rPr lang="en-US" altLang="en-US" sz="2600"/>
              <a:t>Period 1: 1789-1864. Dual federalism: Federal courts essentially residual courts</a:t>
            </a:r>
          </a:p>
          <a:p>
            <a:pPr marL="990600" lvl="1" indent="-533400"/>
            <a:r>
              <a:rPr lang="en-US" altLang="en-US" sz="2200"/>
              <a:t>Possibility of no lower federal courts, states do everything with appeals to SC of the 9 original jurisdiction matters</a:t>
            </a:r>
          </a:p>
          <a:p>
            <a:pPr marL="609600" indent="-609600"/>
            <a:r>
              <a:rPr lang="en-US" altLang="en-US" sz="2600"/>
              <a:t>[1801-02 interlude]</a:t>
            </a:r>
          </a:p>
          <a:p>
            <a:pPr marL="609600" indent="-609600"/>
            <a:r>
              <a:rPr lang="en-US" altLang="en-US" sz="2600"/>
              <a:t>Rooted in slavery</a:t>
            </a:r>
          </a:p>
        </p:txBody>
      </p:sp>
    </p:spTree>
    <p:extLst>
      <p:ext uri="{BB962C8B-B14F-4D97-AF65-F5344CB8AC3E}">
        <p14:creationId xmlns:p14="http://schemas.microsoft.com/office/powerpoint/2010/main" val="42572415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ltLang="en-US"/>
              <a:t>2. Post-Civil War Period</a:t>
            </a:r>
          </a:p>
        </p:txBody>
      </p:sp>
      <p:sp>
        <p:nvSpPr>
          <p:cNvPr id="70659" name="Rectangle 3"/>
          <p:cNvSpPr>
            <a:spLocks noGrp="1" noChangeArrowheads="1"/>
          </p:cNvSpPr>
          <p:nvPr>
            <p:ph type="body" idx="1"/>
          </p:nvPr>
        </p:nvSpPr>
        <p:spPr/>
        <p:txBody>
          <a:bodyPr/>
          <a:lstStyle/>
          <a:p>
            <a:pPr>
              <a:lnSpc>
                <a:spcPct val="90000"/>
              </a:lnSpc>
            </a:pPr>
            <a:r>
              <a:rPr lang="en-US" altLang="en-US"/>
              <a:t>1865-1932: Modified Dual Federalism</a:t>
            </a:r>
          </a:p>
          <a:p>
            <a:pPr>
              <a:lnSpc>
                <a:spcPct val="90000"/>
              </a:lnSpc>
            </a:pPr>
            <a:r>
              <a:rPr lang="en-US" altLang="en-US"/>
              <a:t>Passage of 13</a:t>
            </a:r>
            <a:r>
              <a:rPr lang="en-US" altLang="en-US" baseline="30000"/>
              <a:t>th</a:t>
            </a:r>
            <a:r>
              <a:rPr lang="en-US" altLang="en-US"/>
              <a:t>, 14</a:t>
            </a:r>
            <a:r>
              <a:rPr lang="en-US" altLang="en-US" baseline="30000"/>
              <a:t>th</a:t>
            </a:r>
            <a:r>
              <a:rPr lang="en-US" altLang="en-US"/>
              <a:t>, &amp; 15</a:t>
            </a:r>
            <a:r>
              <a:rPr lang="en-US" altLang="en-US" baseline="30000"/>
              <a:t>th</a:t>
            </a:r>
            <a:r>
              <a:rPr lang="en-US" altLang="en-US"/>
              <a:t> Amendments</a:t>
            </a:r>
          </a:p>
          <a:p>
            <a:pPr>
              <a:lnSpc>
                <a:spcPct val="90000"/>
              </a:lnSpc>
            </a:pPr>
            <a:r>
              <a:rPr lang="en-US" altLang="en-US"/>
              <a:t>Potential expansion of federal role</a:t>
            </a:r>
          </a:p>
          <a:p>
            <a:pPr>
              <a:lnSpc>
                <a:spcPct val="90000"/>
              </a:lnSpc>
            </a:pPr>
            <a:r>
              <a:rPr lang="en-US" altLang="en-US"/>
              <a:t>Retreat by Supreme Court</a:t>
            </a:r>
          </a:p>
          <a:p>
            <a:pPr lvl="1">
              <a:lnSpc>
                <a:spcPct val="90000"/>
              </a:lnSpc>
            </a:pPr>
            <a:r>
              <a:rPr lang="en-US" altLang="en-US"/>
              <a:t>Slaughterhouse cases</a:t>
            </a:r>
          </a:p>
          <a:p>
            <a:pPr lvl="1">
              <a:lnSpc>
                <a:spcPct val="90000"/>
              </a:lnSpc>
            </a:pPr>
            <a:r>
              <a:rPr lang="en-US" altLang="en-US"/>
              <a:t>Invalidation of Civil Rights Act of 1875</a:t>
            </a:r>
          </a:p>
          <a:p>
            <a:pPr lvl="1">
              <a:lnSpc>
                <a:spcPct val="90000"/>
              </a:lnSpc>
            </a:pPr>
            <a:r>
              <a:rPr lang="en-US" altLang="en-US"/>
              <a:t>Limited defn of national citizenship</a:t>
            </a:r>
          </a:p>
        </p:txBody>
      </p:sp>
    </p:spTree>
    <p:extLst>
      <p:ext uri="{BB962C8B-B14F-4D97-AF65-F5344CB8AC3E}">
        <p14:creationId xmlns:p14="http://schemas.microsoft.com/office/powerpoint/2010/main" val="1991946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a:t>Civil Law Systems: Organization</a:t>
            </a:r>
          </a:p>
        </p:txBody>
      </p:sp>
      <p:sp>
        <p:nvSpPr>
          <p:cNvPr id="26627" name="Rectangle 3"/>
          <p:cNvSpPr>
            <a:spLocks noGrp="1" noChangeArrowheads="1"/>
          </p:cNvSpPr>
          <p:nvPr>
            <p:ph type="body" idx="1"/>
          </p:nvPr>
        </p:nvSpPr>
        <p:spPr/>
        <p:txBody>
          <a:bodyPr/>
          <a:lstStyle/>
          <a:p>
            <a:r>
              <a:rPr lang="en-US" altLang="en-US" sz="2600" dirty="0"/>
              <a:t>Two sets of courts, not one unified set</a:t>
            </a:r>
          </a:p>
          <a:p>
            <a:r>
              <a:rPr lang="en-US" altLang="en-US" sz="2600" dirty="0"/>
              <a:t>Ordinary Courts</a:t>
            </a:r>
          </a:p>
          <a:p>
            <a:pPr lvl="1"/>
            <a:r>
              <a:rPr lang="en-US" altLang="en-US" sz="2200" dirty="0"/>
              <a:t>Trial courts</a:t>
            </a:r>
          </a:p>
          <a:p>
            <a:pPr lvl="1"/>
            <a:r>
              <a:rPr lang="en-US" altLang="en-US" sz="2200" dirty="0"/>
              <a:t>High court (Court of Cassation)</a:t>
            </a:r>
          </a:p>
          <a:p>
            <a:pPr lvl="2"/>
            <a:r>
              <a:rPr lang="en-US" altLang="en-US" sz="1800" dirty="0"/>
              <a:t>Decides matters of law, not cases</a:t>
            </a:r>
          </a:p>
          <a:p>
            <a:r>
              <a:rPr lang="en-US" altLang="en-US" sz="2600" dirty="0"/>
              <a:t>Administrative law courts</a:t>
            </a:r>
          </a:p>
          <a:p>
            <a:pPr lvl="1"/>
            <a:r>
              <a:rPr lang="en-US" altLang="en-US" sz="2200" dirty="0"/>
              <a:t>Strict SOP</a:t>
            </a:r>
          </a:p>
          <a:p>
            <a:pPr lvl="1"/>
            <a:r>
              <a:rPr lang="en-US" altLang="en-US" sz="2200" dirty="0"/>
              <a:t>French Revolution</a:t>
            </a:r>
          </a:p>
          <a:p>
            <a:r>
              <a:rPr lang="en-US" altLang="en-US" sz="2600" dirty="0"/>
              <a:t>Limited judicial review/constitutional court</a:t>
            </a:r>
          </a:p>
          <a:p>
            <a:pPr lvl="1"/>
            <a:r>
              <a:rPr lang="en-US" altLang="en-US" sz="2200" dirty="0"/>
              <a:t>Constitutional law is a kind of aberration in a legal system with legislative supremacy</a:t>
            </a:r>
          </a:p>
        </p:txBody>
      </p:sp>
    </p:spTree>
    <p:extLst>
      <p:ext uri="{BB962C8B-B14F-4D97-AF65-F5344CB8AC3E}">
        <p14:creationId xmlns:p14="http://schemas.microsoft.com/office/powerpoint/2010/main" val="6312088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en-US"/>
              <a:t>3. Rise of the Administrative State</a:t>
            </a:r>
          </a:p>
        </p:txBody>
      </p:sp>
      <p:sp>
        <p:nvSpPr>
          <p:cNvPr id="71683" name="Rectangle 3"/>
          <p:cNvSpPr>
            <a:spLocks noGrp="1" noChangeArrowheads="1"/>
          </p:cNvSpPr>
          <p:nvPr>
            <p:ph type="body" idx="1"/>
          </p:nvPr>
        </p:nvSpPr>
        <p:spPr/>
        <p:txBody>
          <a:bodyPr/>
          <a:lstStyle/>
          <a:p>
            <a:r>
              <a:rPr lang="en-US" altLang="en-US" sz="2600"/>
              <a:t>1932-present: the Roosevelt Revolution and its wake</a:t>
            </a:r>
          </a:p>
          <a:p>
            <a:r>
              <a:rPr lang="en-US" altLang="en-US" sz="2600"/>
              <a:t>Congress creates a vast administrative state (without constitutional amendment)</a:t>
            </a:r>
          </a:p>
          <a:p>
            <a:pPr lvl="1"/>
            <a:r>
              <a:rPr lang="en-US" altLang="en-US" sz="2200"/>
              <a:t>End of dual federalism: states become quasi- administrative units of the federal govt</a:t>
            </a:r>
          </a:p>
          <a:p>
            <a:pPr lvl="1"/>
            <a:r>
              <a:rPr lang="en-US" altLang="en-US" sz="2200"/>
              <a:t>Supreme Court validates via rulings</a:t>
            </a:r>
          </a:p>
          <a:p>
            <a:r>
              <a:rPr lang="en-US" altLang="en-US" sz="2600"/>
              <a:t>Concurrent expansion of federal judicial power, via administrative law </a:t>
            </a:r>
          </a:p>
        </p:txBody>
      </p:sp>
    </p:spTree>
    <p:extLst>
      <p:ext uri="{BB962C8B-B14F-4D97-AF65-F5344CB8AC3E}">
        <p14:creationId xmlns:p14="http://schemas.microsoft.com/office/powerpoint/2010/main" val="41016458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en-US"/>
              <a:t>4. Rights Consciousness</a:t>
            </a:r>
          </a:p>
        </p:txBody>
      </p:sp>
      <p:sp>
        <p:nvSpPr>
          <p:cNvPr id="72707" name="Rectangle 3"/>
          <p:cNvSpPr>
            <a:spLocks noGrp="1" noChangeArrowheads="1"/>
          </p:cNvSpPr>
          <p:nvPr>
            <p:ph type="body" idx="1"/>
          </p:nvPr>
        </p:nvSpPr>
        <p:spPr/>
        <p:txBody>
          <a:bodyPr/>
          <a:lstStyle/>
          <a:p>
            <a:pPr>
              <a:lnSpc>
                <a:spcPct val="90000"/>
              </a:lnSpc>
            </a:pPr>
            <a:r>
              <a:rPr lang="en-US" altLang="en-US" dirty="0"/>
              <a:t>1940s, 1950s, 1960s: Re-definition of rights and liberties</a:t>
            </a:r>
          </a:p>
          <a:p>
            <a:pPr>
              <a:lnSpc>
                <a:spcPct val="90000"/>
              </a:lnSpc>
            </a:pPr>
            <a:r>
              <a:rPr lang="en-US" altLang="en-US" dirty="0"/>
              <a:t>Led by courts, </a:t>
            </a:r>
            <a:r>
              <a:rPr lang="en-US" altLang="en-US" dirty="0" err="1"/>
              <a:t>esp</a:t>
            </a:r>
            <a:r>
              <a:rPr lang="en-US" altLang="en-US" dirty="0"/>
              <a:t> US Supreme Court</a:t>
            </a:r>
          </a:p>
          <a:p>
            <a:pPr lvl="1">
              <a:lnSpc>
                <a:spcPct val="90000"/>
              </a:lnSpc>
            </a:pPr>
            <a:r>
              <a:rPr lang="en-US" altLang="en-US" dirty="0"/>
              <a:t>Key role of interest groups</a:t>
            </a:r>
          </a:p>
          <a:p>
            <a:pPr>
              <a:lnSpc>
                <a:spcPct val="90000"/>
              </a:lnSpc>
            </a:pPr>
            <a:r>
              <a:rPr lang="en-US" altLang="en-US" dirty="0"/>
              <a:t>“Incorporation” of Bill of Rights</a:t>
            </a:r>
          </a:p>
          <a:p>
            <a:pPr lvl="1">
              <a:lnSpc>
                <a:spcPct val="90000"/>
              </a:lnSpc>
            </a:pPr>
            <a:r>
              <a:rPr lang="en-US" altLang="en-US" dirty="0"/>
              <a:t>Application on Bill of Rights to state &amp; local </a:t>
            </a:r>
            <a:r>
              <a:rPr lang="en-US" altLang="en-US" dirty="0" err="1"/>
              <a:t>govt</a:t>
            </a:r>
            <a:endParaRPr lang="en-US" altLang="en-US" dirty="0"/>
          </a:p>
          <a:p>
            <a:pPr>
              <a:lnSpc>
                <a:spcPct val="90000"/>
              </a:lnSpc>
            </a:pPr>
            <a:r>
              <a:rPr lang="en-US" altLang="en-US" dirty="0"/>
              <a:t>Discovery of new rights (e.g., privacy, gay marriage) </a:t>
            </a:r>
          </a:p>
        </p:txBody>
      </p:sp>
    </p:spTree>
    <p:extLst>
      <p:ext uri="{BB962C8B-B14F-4D97-AF65-F5344CB8AC3E}">
        <p14:creationId xmlns:p14="http://schemas.microsoft.com/office/powerpoint/2010/main" val="2465307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Civil Law Systems: Professions</a:t>
            </a:r>
          </a:p>
        </p:txBody>
      </p:sp>
      <p:sp>
        <p:nvSpPr>
          <p:cNvPr id="27651" name="Rectangle 3"/>
          <p:cNvSpPr>
            <a:spLocks noGrp="1" noChangeArrowheads="1"/>
          </p:cNvSpPr>
          <p:nvPr>
            <p:ph type="body" idx="1"/>
          </p:nvPr>
        </p:nvSpPr>
        <p:spPr/>
        <p:txBody>
          <a:bodyPr/>
          <a:lstStyle/>
          <a:p>
            <a:r>
              <a:rPr lang="en-US" altLang="en-US" sz="2600" dirty="0"/>
              <a:t>In the US, a lawyer is a lawyer</a:t>
            </a:r>
          </a:p>
          <a:p>
            <a:r>
              <a:rPr lang="en-US" altLang="en-US" sz="2600" dirty="0"/>
              <a:t>In Civil Law systems, distinct career paths</a:t>
            </a:r>
          </a:p>
          <a:p>
            <a:pPr lvl="1"/>
            <a:r>
              <a:rPr lang="en-US" altLang="en-US" sz="2200" dirty="0"/>
              <a:t>Judge (</a:t>
            </a:r>
            <a:r>
              <a:rPr lang="en-US" altLang="en-US" sz="2200" b="1" dirty="0"/>
              <a:t>civil servant</a:t>
            </a:r>
            <a:r>
              <a:rPr lang="en-US" altLang="en-US" sz="2200" dirty="0"/>
              <a:t>)</a:t>
            </a:r>
          </a:p>
          <a:p>
            <a:pPr lvl="1"/>
            <a:r>
              <a:rPr lang="en-US" altLang="en-US" sz="2200" dirty="0"/>
              <a:t>Prosecutor (</a:t>
            </a:r>
            <a:r>
              <a:rPr lang="en-US" altLang="en-US" sz="2200" b="1" dirty="0"/>
              <a:t>civil servant</a:t>
            </a:r>
            <a:r>
              <a:rPr lang="en-US" altLang="en-US" sz="2200" dirty="0"/>
              <a:t>)</a:t>
            </a:r>
          </a:p>
          <a:p>
            <a:pPr lvl="2"/>
            <a:r>
              <a:rPr lang="en-US" altLang="en-US" sz="2100" dirty="0"/>
              <a:t>Similar to a local District Attorney or federal US Attorney (prosecutor), in criminal matters</a:t>
            </a:r>
          </a:p>
          <a:p>
            <a:pPr lvl="2"/>
            <a:r>
              <a:rPr lang="en-US" altLang="en-US" sz="2100" dirty="0"/>
              <a:t>But also involved in civil ones, to represent impartial “public interest”</a:t>
            </a:r>
          </a:p>
          <a:p>
            <a:pPr lvl="1"/>
            <a:r>
              <a:rPr lang="en-US" altLang="en-US" sz="2200" dirty="0"/>
              <a:t>Advocate (similar to attorney-at-law)</a:t>
            </a:r>
          </a:p>
          <a:p>
            <a:pPr lvl="1"/>
            <a:r>
              <a:rPr lang="en-US" altLang="en-US" sz="2200" dirty="0"/>
              <a:t>Notary (much more important than in US)</a:t>
            </a:r>
          </a:p>
          <a:p>
            <a:endParaRPr lang="en-US" altLang="en-US" sz="2600" dirty="0"/>
          </a:p>
        </p:txBody>
      </p:sp>
    </p:spTree>
    <p:extLst>
      <p:ext uri="{BB962C8B-B14F-4D97-AF65-F5344CB8AC3E}">
        <p14:creationId xmlns:p14="http://schemas.microsoft.com/office/powerpoint/2010/main" val="1981546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Common Law: Introduction</a:t>
            </a:r>
          </a:p>
        </p:txBody>
      </p:sp>
      <p:sp>
        <p:nvSpPr>
          <p:cNvPr id="28675" name="Rectangle 3"/>
          <p:cNvSpPr>
            <a:spLocks noGrp="1" noChangeArrowheads="1"/>
          </p:cNvSpPr>
          <p:nvPr>
            <p:ph type="body" idx="1"/>
          </p:nvPr>
        </p:nvSpPr>
        <p:spPr/>
        <p:txBody>
          <a:bodyPr/>
          <a:lstStyle/>
          <a:p>
            <a:r>
              <a:rPr lang="en-US" altLang="en-US" dirty="0"/>
              <a:t>System with large role for case law, or </a:t>
            </a:r>
            <a:r>
              <a:rPr lang="en-US" altLang="en-US" b="1" dirty="0"/>
              <a:t>judge-made law</a:t>
            </a:r>
          </a:p>
          <a:p>
            <a:pPr lvl="1"/>
            <a:r>
              <a:rPr lang="en-US" altLang="en-US" dirty="0"/>
              <a:t>“common” law – same everywhere, not based on local area</a:t>
            </a:r>
          </a:p>
          <a:p>
            <a:r>
              <a:rPr lang="en-US" altLang="en-US" dirty="0"/>
              <a:t>Prevails in Britain, countries of the British Commonwealth, and the US (sort of)</a:t>
            </a:r>
          </a:p>
          <a:p>
            <a:pPr lvl="1"/>
            <a:r>
              <a:rPr lang="en-US" altLang="en-US" dirty="0"/>
              <a:t>US as usual is complicated but has big common law attributes </a:t>
            </a:r>
          </a:p>
          <a:p>
            <a:pPr lvl="1"/>
            <a:endParaRPr lang="en-US" altLang="en-US" dirty="0"/>
          </a:p>
        </p:txBody>
      </p:sp>
    </p:spTree>
    <p:extLst>
      <p:ext uri="{BB962C8B-B14F-4D97-AF65-F5344CB8AC3E}">
        <p14:creationId xmlns:p14="http://schemas.microsoft.com/office/powerpoint/2010/main" val="1928257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Common Law: History</a:t>
            </a:r>
          </a:p>
        </p:txBody>
      </p:sp>
      <p:sp>
        <p:nvSpPr>
          <p:cNvPr id="29699" name="Rectangle 3"/>
          <p:cNvSpPr>
            <a:spLocks noGrp="1" noChangeArrowheads="1"/>
          </p:cNvSpPr>
          <p:nvPr>
            <p:ph type="body" idx="1"/>
          </p:nvPr>
        </p:nvSpPr>
        <p:spPr/>
        <p:txBody>
          <a:bodyPr>
            <a:normAutofit lnSpcReduction="10000"/>
          </a:bodyPr>
          <a:lstStyle/>
          <a:p>
            <a:pPr>
              <a:lnSpc>
                <a:spcPct val="90000"/>
              </a:lnSpc>
            </a:pPr>
            <a:r>
              <a:rPr lang="en-US" altLang="en-US" dirty="0"/>
              <a:t>Originated in decisions of English judges during early Middle Ages</a:t>
            </a:r>
          </a:p>
          <a:p>
            <a:pPr lvl="1"/>
            <a:r>
              <a:rPr lang="en-US" altLang="en-US" dirty="0"/>
              <a:t>PRECEDES law from Parliament</a:t>
            </a:r>
          </a:p>
          <a:p>
            <a:pPr>
              <a:lnSpc>
                <a:spcPct val="90000"/>
              </a:lnSpc>
            </a:pPr>
            <a:r>
              <a:rPr lang="en-US" altLang="en-US" dirty="0"/>
              <a:t>English Royal courts systematized in early 12</a:t>
            </a:r>
            <a:r>
              <a:rPr lang="en-US" altLang="en-US" baseline="30000" dirty="0"/>
              <a:t>th</a:t>
            </a:r>
            <a:r>
              <a:rPr lang="en-US" altLang="en-US" dirty="0"/>
              <a:t> century</a:t>
            </a:r>
          </a:p>
          <a:p>
            <a:pPr lvl="1">
              <a:lnSpc>
                <a:spcPct val="90000"/>
              </a:lnSpc>
            </a:pPr>
            <a:r>
              <a:rPr lang="en-US" altLang="en-US" dirty="0"/>
              <a:t>Precedes modern legislatures</a:t>
            </a:r>
          </a:p>
          <a:p>
            <a:pPr lvl="1">
              <a:lnSpc>
                <a:spcPct val="90000"/>
              </a:lnSpc>
            </a:pPr>
            <a:r>
              <a:rPr lang="en-US" altLang="en-US" dirty="0"/>
              <a:t>Early emphasis on property law</a:t>
            </a:r>
          </a:p>
          <a:p>
            <a:pPr>
              <a:lnSpc>
                <a:spcPct val="90000"/>
              </a:lnSpc>
            </a:pPr>
            <a:r>
              <a:rPr lang="en-US" altLang="en-US" dirty="0"/>
              <a:t>Development of case reports, concept of precedent or “stare decisis”</a:t>
            </a:r>
          </a:p>
          <a:p>
            <a:pPr lvl="1"/>
            <a:r>
              <a:rPr lang="en-US" altLang="en-US" dirty="0"/>
              <a:t>Current court is obliged to follow the rules of previous courts</a:t>
            </a:r>
          </a:p>
          <a:p>
            <a:pPr>
              <a:lnSpc>
                <a:spcPct val="90000"/>
              </a:lnSpc>
            </a:pPr>
            <a:endParaRPr lang="en-US" altLang="en-US" dirty="0"/>
          </a:p>
        </p:txBody>
      </p:sp>
    </p:spTree>
    <p:extLst>
      <p:ext uri="{BB962C8B-B14F-4D97-AF65-F5344CB8AC3E}">
        <p14:creationId xmlns:p14="http://schemas.microsoft.com/office/powerpoint/2010/main" val="5504680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1371</TotalTime>
  <Words>2845</Words>
  <Application>Microsoft Office PowerPoint</Application>
  <PresentationFormat>On-screen Show (4:3)</PresentationFormat>
  <Paragraphs>305</Paragraphs>
  <Slides>61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Calibri</vt:lpstr>
      <vt:lpstr>Calibri Light</vt:lpstr>
      <vt:lpstr>Office Theme</vt:lpstr>
      <vt:lpstr> Introduction to American Political Institutions</vt:lpstr>
      <vt:lpstr>Outline</vt:lpstr>
      <vt:lpstr>Two Ways to Organize Judicial Systems</vt:lpstr>
      <vt:lpstr>Civil Law System: Introduction </vt:lpstr>
      <vt:lpstr>Civil Law Systems: Basic Features</vt:lpstr>
      <vt:lpstr>Civil Law Systems: Organization</vt:lpstr>
      <vt:lpstr>Civil Law Systems: Professions</vt:lpstr>
      <vt:lpstr>Common Law: Introduction</vt:lpstr>
      <vt:lpstr>Common Law: History</vt:lpstr>
      <vt:lpstr>Common Law: Basic Features</vt:lpstr>
      <vt:lpstr>Common Law: Professions</vt:lpstr>
      <vt:lpstr>Sources of American Law</vt:lpstr>
      <vt:lpstr>Five Sources of American Law</vt:lpstr>
      <vt:lpstr>Constitutional Law</vt:lpstr>
      <vt:lpstr>Statutes</vt:lpstr>
      <vt:lpstr>Regulation &amp; Agency Actions</vt:lpstr>
      <vt:lpstr>Executive Decree</vt:lpstr>
      <vt:lpstr>Case Law</vt:lpstr>
      <vt:lpstr>Judicial Federalism</vt:lpstr>
      <vt:lpstr>Judicial Federalism</vt:lpstr>
      <vt:lpstr>Jurisdiction</vt:lpstr>
      <vt:lpstr>Judicial Federalism Today</vt:lpstr>
      <vt:lpstr>Organization of the Federal Judiciary</vt:lpstr>
      <vt:lpstr>Organization of Federal Courts</vt:lpstr>
      <vt:lpstr>Organization</vt:lpstr>
      <vt:lpstr>A Medium-Sized Bureaucracy</vt:lpstr>
      <vt:lpstr>Case Load Over Time</vt:lpstr>
      <vt:lpstr>Basic Procedures</vt:lpstr>
      <vt:lpstr>The Pyramid of Review</vt:lpstr>
      <vt:lpstr>Who Appeals?</vt:lpstr>
      <vt:lpstr>What Do Lower Federal Courts Do?</vt:lpstr>
      <vt:lpstr>What About the Supreme Court?</vt:lpstr>
      <vt:lpstr>Why a Hierarchy?</vt:lpstr>
      <vt:lpstr>The Politics of Administrative Law</vt:lpstr>
      <vt:lpstr>The Reality of the Administrative State</vt:lpstr>
      <vt:lpstr>Increase in Laws … Lead to …</vt:lpstr>
      <vt:lpstr>Increase in Regulation</vt:lpstr>
      <vt:lpstr>Huge Increase in Bureaucracy and Administrative State but …</vt:lpstr>
      <vt:lpstr>English Tradition</vt:lpstr>
      <vt:lpstr>French Tradition</vt:lpstr>
      <vt:lpstr>New Deal (1930s-40s) Improvisations</vt:lpstr>
      <vt:lpstr>Administrative Procedures Act</vt:lpstr>
      <vt:lpstr>Results …</vt:lpstr>
      <vt:lpstr>Partisan Logic of Administrative Law </vt:lpstr>
      <vt:lpstr>Recent Example: West Virginia vs EPA</vt:lpstr>
      <vt:lpstr>The Supreme Court &amp; Social Change</vt:lpstr>
      <vt:lpstr>The Supreme Court has been involved in major social controversies</vt:lpstr>
      <vt:lpstr>The ability of courts to make real social change … Large or Small?</vt:lpstr>
      <vt:lpstr>Why so mixed a record?</vt:lpstr>
      <vt:lpstr>Modern social science mostly confirms Hamilton’s insight</vt:lpstr>
      <vt:lpstr>PowerPoint Presentation</vt:lpstr>
      <vt:lpstr>What Do Courts Do?</vt:lpstr>
      <vt:lpstr>The Job(s) of a Court</vt:lpstr>
      <vt:lpstr>What are courts good for?</vt:lpstr>
      <vt:lpstr>Imagine …</vt:lpstr>
      <vt:lpstr>Joined at the Hip …</vt:lpstr>
      <vt:lpstr>Courts and social change</vt:lpstr>
      <vt:lpstr>1. Initial Balance of Power</vt:lpstr>
      <vt:lpstr>2. Post-Civil War Period</vt:lpstr>
      <vt:lpstr>3. Rise of the Administrative State</vt:lpstr>
      <vt:lpstr>4. Rights Consciousness</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WWS 500 Introduction to American Political Institutions</dc:title>
  <dc:creator>Charles M. Cameron</dc:creator>
  <cp:lastModifiedBy>Helene E. Wood</cp:lastModifiedBy>
  <cp:revision>30</cp:revision>
  <dcterms:created xsi:type="dcterms:W3CDTF">2019-08-14T13:53:27Z</dcterms:created>
  <dcterms:modified xsi:type="dcterms:W3CDTF">2022-08-10T12:00:03Z</dcterms:modified>
</cp:coreProperties>
</file>