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351" r:id="rId20"/>
    <p:sldId id="275" r:id="rId21"/>
    <p:sldId id="276" r:id="rId22"/>
    <p:sldId id="277" r:id="rId23"/>
    <p:sldId id="352" r:id="rId24"/>
    <p:sldId id="284" r:id="rId25"/>
    <p:sldId id="285" r:id="rId26"/>
    <p:sldId id="286" r:id="rId27"/>
    <p:sldId id="287" r:id="rId28"/>
    <p:sldId id="288" r:id="rId29"/>
    <p:sldId id="289" r:id="rId30"/>
    <p:sldId id="290" r:id="rId31"/>
    <p:sldId id="292" r:id="rId32"/>
    <p:sldId id="293" r:id="rId33"/>
    <p:sldId id="294" r:id="rId34"/>
    <p:sldId id="295" r:id="rId35"/>
    <p:sldId id="354" r:id="rId36"/>
    <p:sldId id="257" r:id="rId37"/>
    <p:sldId id="355" r:id="rId38"/>
    <p:sldId id="358" r:id="rId39"/>
    <p:sldId id="356" r:id="rId40"/>
    <p:sldId id="296" r:id="rId41"/>
    <p:sldId id="297" r:id="rId42"/>
    <p:sldId id="298" r:id="rId43"/>
    <p:sldId id="299" r:id="rId44"/>
    <p:sldId id="300" r:id="rId45"/>
    <p:sldId id="301" r:id="rId46"/>
    <p:sldId id="302" r:id="rId47"/>
    <p:sldId id="303" r:id="rId48"/>
    <p:sldId id="304" r:id="rId49"/>
    <p:sldId id="305" r:id="rId50"/>
    <p:sldId id="306" r:id="rId51"/>
    <p:sldId id="308" r:id="rId52"/>
    <p:sldId id="310" r:id="rId53"/>
    <p:sldId id="311" r:id="rId54"/>
    <p:sldId id="314" r:id="rId55"/>
    <p:sldId id="315" r:id="rId56"/>
    <p:sldId id="316" r:id="rId57"/>
    <p:sldId id="317" r:id="rId58"/>
    <p:sldId id="318" r:id="rId59"/>
    <p:sldId id="312" r:id="rId60"/>
    <p:sldId id="313" r:id="rId61"/>
    <p:sldId id="319" r:id="rId62"/>
    <p:sldId id="320" r:id="rId63"/>
    <p:sldId id="321" r:id="rId64"/>
    <p:sldId id="322" r:id="rId65"/>
    <p:sldId id="359" r:id="rId66"/>
    <p:sldId id="357" r:id="rId67"/>
    <p:sldId id="323" r:id="rId68"/>
    <p:sldId id="324" r:id="rId69"/>
    <p:sldId id="325" r:id="rId70"/>
    <p:sldId id="353" r:id="rId71"/>
    <p:sldId id="278" r:id="rId72"/>
    <p:sldId id="279" r:id="rId73"/>
    <p:sldId id="280" r:id="rId74"/>
    <p:sldId id="281" r:id="rId75"/>
    <p:sldId id="282" r:id="rId76"/>
    <p:sldId id="283" r:id="rId7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7" d="100"/>
          <a:sy n="117" d="100"/>
        </p:scale>
        <p:origin x="296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D50414-F5D4-4DEA-A04A-FAEC9125C431}" type="datetimeFigureOut">
              <a:rPr lang="en-US" smtClean="0"/>
              <a:t>8/9/2022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92FBAC-9A2E-4DE7-892C-59456257C7D8}" type="slidenum">
              <a:rPr lang="en-US" smtClean="0"/>
              <a:t>‹#›</a:t>
            </a:fld>
            <a:endParaRPr lang="en-US"/>
          </a:p>
        </p:txBody>
      </p:sp>
    </p:spTree>
    <p:extLst>
      <p:ext uri="{BB962C8B-B14F-4D97-AF65-F5344CB8AC3E}">
        <p14:creationId xmlns:p14="http://schemas.microsoft.com/office/powerpoint/2010/main" val="2430979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E7746-D7DA-457F-AF76-79781EE5AF37}" type="slidenum">
              <a:rPr lang="en-US" smtClean="0"/>
              <a:t>10</a:t>
            </a:fld>
            <a:endParaRPr lang="en-US"/>
          </a:p>
        </p:txBody>
      </p:sp>
    </p:spTree>
    <p:extLst>
      <p:ext uri="{BB962C8B-B14F-4D97-AF65-F5344CB8AC3E}">
        <p14:creationId xmlns:p14="http://schemas.microsoft.com/office/powerpoint/2010/main" val="419231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09002E-A7CB-4AE4-81F0-B82C1DB5FB9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42C81-904D-40FF-9192-F75691D7F249}" type="slidenum">
              <a:rPr lang="en-US" smtClean="0"/>
              <a:t>‹#›</a:t>
            </a:fld>
            <a:endParaRPr lang="en-US"/>
          </a:p>
        </p:txBody>
      </p:sp>
    </p:spTree>
    <p:extLst>
      <p:ext uri="{BB962C8B-B14F-4D97-AF65-F5344CB8AC3E}">
        <p14:creationId xmlns:p14="http://schemas.microsoft.com/office/powerpoint/2010/main" val="59133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9002E-A7CB-4AE4-81F0-B82C1DB5FB9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42C81-904D-40FF-9192-F75691D7F249}" type="slidenum">
              <a:rPr lang="en-US" smtClean="0"/>
              <a:t>‹#›</a:t>
            </a:fld>
            <a:endParaRPr lang="en-US"/>
          </a:p>
        </p:txBody>
      </p:sp>
    </p:spTree>
    <p:extLst>
      <p:ext uri="{BB962C8B-B14F-4D97-AF65-F5344CB8AC3E}">
        <p14:creationId xmlns:p14="http://schemas.microsoft.com/office/powerpoint/2010/main" val="119404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9002E-A7CB-4AE4-81F0-B82C1DB5FB9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42C81-904D-40FF-9192-F75691D7F249}" type="slidenum">
              <a:rPr lang="en-US" smtClean="0"/>
              <a:t>‹#›</a:t>
            </a:fld>
            <a:endParaRPr lang="en-US"/>
          </a:p>
        </p:txBody>
      </p:sp>
    </p:spTree>
    <p:extLst>
      <p:ext uri="{BB962C8B-B14F-4D97-AF65-F5344CB8AC3E}">
        <p14:creationId xmlns:p14="http://schemas.microsoft.com/office/powerpoint/2010/main" val="400114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09002E-A7CB-4AE4-81F0-B82C1DB5FB9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42C81-904D-40FF-9192-F75691D7F249}" type="slidenum">
              <a:rPr lang="en-US" smtClean="0"/>
              <a:t>‹#›</a:t>
            </a:fld>
            <a:endParaRPr lang="en-US"/>
          </a:p>
        </p:txBody>
      </p:sp>
    </p:spTree>
    <p:extLst>
      <p:ext uri="{BB962C8B-B14F-4D97-AF65-F5344CB8AC3E}">
        <p14:creationId xmlns:p14="http://schemas.microsoft.com/office/powerpoint/2010/main" val="1370901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09002E-A7CB-4AE4-81F0-B82C1DB5FB96}"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942C81-904D-40FF-9192-F75691D7F249}" type="slidenum">
              <a:rPr lang="en-US" smtClean="0"/>
              <a:t>‹#›</a:t>
            </a:fld>
            <a:endParaRPr lang="en-US"/>
          </a:p>
        </p:txBody>
      </p:sp>
    </p:spTree>
    <p:extLst>
      <p:ext uri="{BB962C8B-B14F-4D97-AF65-F5344CB8AC3E}">
        <p14:creationId xmlns:p14="http://schemas.microsoft.com/office/powerpoint/2010/main" val="1262076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09002E-A7CB-4AE4-81F0-B82C1DB5FB96}"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42C81-904D-40FF-9192-F75691D7F249}" type="slidenum">
              <a:rPr lang="en-US" smtClean="0"/>
              <a:t>‹#›</a:t>
            </a:fld>
            <a:endParaRPr lang="en-US"/>
          </a:p>
        </p:txBody>
      </p:sp>
    </p:spTree>
    <p:extLst>
      <p:ext uri="{BB962C8B-B14F-4D97-AF65-F5344CB8AC3E}">
        <p14:creationId xmlns:p14="http://schemas.microsoft.com/office/powerpoint/2010/main" val="206788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09002E-A7CB-4AE4-81F0-B82C1DB5FB96}"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942C81-904D-40FF-9192-F75691D7F249}" type="slidenum">
              <a:rPr lang="en-US" smtClean="0"/>
              <a:t>‹#›</a:t>
            </a:fld>
            <a:endParaRPr lang="en-US"/>
          </a:p>
        </p:txBody>
      </p:sp>
    </p:spTree>
    <p:extLst>
      <p:ext uri="{BB962C8B-B14F-4D97-AF65-F5344CB8AC3E}">
        <p14:creationId xmlns:p14="http://schemas.microsoft.com/office/powerpoint/2010/main" val="813854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09002E-A7CB-4AE4-81F0-B82C1DB5FB96}"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942C81-904D-40FF-9192-F75691D7F249}" type="slidenum">
              <a:rPr lang="en-US" smtClean="0"/>
              <a:t>‹#›</a:t>
            </a:fld>
            <a:endParaRPr lang="en-US"/>
          </a:p>
        </p:txBody>
      </p:sp>
    </p:spTree>
    <p:extLst>
      <p:ext uri="{BB962C8B-B14F-4D97-AF65-F5344CB8AC3E}">
        <p14:creationId xmlns:p14="http://schemas.microsoft.com/office/powerpoint/2010/main" val="18508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09002E-A7CB-4AE4-81F0-B82C1DB5FB96}"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942C81-904D-40FF-9192-F75691D7F249}" type="slidenum">
              <a:rPr lang="en-US" smtClean="0"/>
              <a:t>‹#›</a:t>
            </a:fld>
            <a:endParaRPr lang="en-US"/>
          </a:p>
        </p:txBody>
      </p:sp>
    </p:spTree>
    <p:extLst>
      <p:ext uri="{BB962C8B-B14F-4D97-AF65-F5344CB8AC3E}">
        <p14:creationId xmlns:p14="http://schemas.microsoft.com/office/powerpoint/2010/main" val="382703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09002E-A7CB-4AE4-81F0-B82C1DB5FB96}"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42C81-904D-40FF-9192-F75691D7F249}" type="slidenum">
              <a:rPr lang="en-US" smtClean="0"/>
              <a:t>‹#›</a:t>
            </a:fld>
            <a:endParaRPr lang="en-US"/>
          </a:p>
        </p:txBody>
      </p:sp>
    </p:spTree>
    <p:extLst>
      <p:ext uri="{BB962C8B-B14F-4D97-AF65-F5344CB8AC3E}">
        <p14:creationId xmlns:p14="http://schemas.microsoft.com/office/powerpoint/2010/main" val="2417165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09002E-A7CB-4AE4-81F0-B82C1DB5FB96}"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42C81-904D-40FF-9192-F75691D7F249}" type="slidenum">
              <a:rPr lang="en-US" smtClean="0"/>
              <a:t>‹#›</a:t>
            </a:fld>
            <a:endParaRPr lang="en-US"/>
          </a:p>
        </p:txBody>
      </p:sp>
    </p:spTree>
    <p:extLst>
      <p:ext uri="{BB962C8B-B14F-4D97-AF65-F5344CB8AC3E}">
        <p14:creationId xmlns:p14="http://schemas.microsoft.com/office/powerpoint/2010/main" val="137703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09002E-A7CB-4AE4-81F0-B82C1DB5FB96}" type="datetimeFigureOut">
              <a:rPr lang="en-US" smtClean="0"/>
              <a:t>8/9/2022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42C81-904D-40FF-9192-F75691D7F249}" type="slidenum">
              <a:rPr lang="en-US" smtClean="0"/>
              <a:t>‹#›</a:t>
            </a:fld>
            <a:endParaRPr lang="en-US"/>
          </a:p>
        </p:txBody>
      </p:sp>
    </p:spTree>
    <p:extLst>
      <p:ext uri="{BB962C8B-B14F-4D97-AF65-F5344CB8AC3E}">
        <p14:creationId xmlns:p14="http://schemas.microsoft.com/office/powerpoint/2010/main" val="1407686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hs.gov/about/leadership/leaders.html" TargetMode="External"/><Relationship Id="rId2" Type="http://schemas.openxmlformats.org/officeDocument/2006/relationships/hyperlink" Target="http://www.hhs.gov/about/" TargetMode="External"/><Relationship Id="rId1" Type="http://schemas.openxmlformats.org/officeDocument/2006/relationships/slideLayout" Target="../slideLayouts/slideLayout2.xml"/><Relationship Id="rId4" Type="http://schemas.openxmlformats.org/officeDocument/2006/relationships/hyperlink" Target="http://www.cms.gov/About-CMS/Agency-Information/CMSLeadership/Downloads/CMS_Organizational_Chart.pd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www.judicialwatch.org/blog/2014/04/sued-for-fraud-by-doj-security-co-that-cleared-snowden-works-for-u-s-immigratio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washingtonpost.com/sf/national/2014/03/22/sinkhole-of-bureaucracy"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www.wired.com/2015/02/air-traffic-control/"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www.washingtonpost.com/blogs/federal-eye/wp/2015/05/22/money-and-time-is-running-out-for-vas-denver-hospital/?tid=hpModule_308f7142-9199-11e2-bdea-e32ad90da239&amp;hpid=z15" TargetMode="External"/><Relationship Id="rId2" Type="http://schemas.openxmlformats.org/officeDocument/2006/relationships/hyperlink" Target="http://www.washingtonpost.com/politics/va-building-projects-riddled-with-mistakes-and-cost-overruns/2015/04/13/e66279b4-d4b9-11e4-a62f-ee745911a4ff_story.html"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t>
            </a:r>
            <a:br>
              <a:rPr lang="en-US" dirty="0"/>
            </a:br>
            <a:r>
              <a:rPr lang="en-US" dirty="0"/>
              <a:t>Introduction to American Political Institutions</a:t>
            </a:r>
          </a:p>
        </p:txBody>
      </p:sp>
      <p:sp>
        <p:nvSpPr>
          <p:cNvPr id="3" name="Subtitle 2"/>
          <p:cNvSpPr>
            <a:spLocks noGrp="1"/>
          </p:cNvSpPr>
          <p:nvPr>
            <p:ph type="subTitle" idx="1"/>
          </p:nvPr>
        </p:nvSpPr>
        <p:spPr/>
        <p:txBody>
          <a:bodyPr/>
          <a:lstStyle/>
          <a:p>
            <a:r>
              <a:rPr lang="en-US" dirty="0"/>
              <a:t>Session 4</a:t>
            </a:r>
          </a:p>
          <a:p>
            <a:r>
              <a:rPr lang="en-US" dirty="0"/>
              <a:t>Bureaucracy</a:t>
            </a:r>
          </a:p>
        </p:txBody>
      </p:sp>
    </p:spTree>
    <p:extLst>
      <p:ext uri="{BB962C8B-B14F-4D97-AF65-F5344CB8AC3E}">
        <p14:creationId xmlns:p14="http://schemas.microsoft.com/office/powerpoint/2010/main" val="3807923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4 Policies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Short-term political appointees hold most of the good jobs</a:t>
            </a:r>
          </a:p>
          <a:p>
            <a:pPr marL="571500" indent="-514350">
              <a:buFont typeface="+mj-lt"/>
              <a:buAutoNum type="arabicPeriod"/>
            </a:pPr>
            <a:r>
              <a:rPr lang="en-US" dirty="0"/>
              <a:t>Presidents meddle opportunistically from the Center</a:t>
            </a:r>
          </a:p>
          <a:p>
            <a:pPr marL="514350" indent="-514350">
              <a:buFont typeface="+mj-lt"/>
              <a:buAutoNum type="arabicPeriod"/>
            </a:pPr>
            <a:r>
              <a:rPr lang="en-US" dirty="0"/>
              <a:t>Much work is subcontracted, esp. to a select group of big private contractors </a:t>
            </a:r>
          </a:p>
          <a:p>
            <a:pPr marL="514350" indent="-514350">
              <a:buFont typeface="+mj-lt"/>
              <a:buAutoNum type="arabicPeriod"/>
            </a:pPr>
            <a:r>
              <a:rPr lang="en-US" dirty="0"/>
              <a:t>Congress imposes random hiring freezes and pay cuts</a:t>
            </a:r>
          </a:p>
          <a:p>
            <a:pPr marL="914400" lvl="1" indent="-514350"/>
            <a:r>
              <a:rPr lang="en-US" dirty="0"/>
              <a:t>And, during divided party </a:t>
            </a:r>
            <a:r>
              <a:rPr lang="en-US" dirty="0" err="1"/>
              <a:t>govt</a:t>
            </a:r>
            <a:r>
              <a:rPr lang="en-US" dirty="0"/>
              <a:t>, deliberately sabotages  “enemy” programs</a:t>
            </a:r>
          </a:p>
          <a:p>
            <a:pPr marL="514350" indent="-514350">
              <a:buFont typeface="+mj-lt"/>
              <a:buAutoNum type="arabicPeriod"/>
            </a:pPr>
            <a:endParaRPr lang="en-US" dirty="0"/>
          </a:p>
        </p:txBody>
      </p:sp>
    </p:spTree>
    <p:extLst>
      <p:ext uri="{BB962C8B-B14F-4D97-AF65-F5344CB8AC3E}">
        <p14:creationId xmlns:p14="http://schemas.microsoft.com/office/powerpoint/2010/main" val="2033608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1. Massive Politicization</a:t>
            </a:r>
          </a:p>
        </p:txBody>
      </p:sp>
      <p:sp>
        <p:nvSpPr>
          <p:cNvPr id="5" name="Subtitle 4"/>
          <p:cNvSpPr>
            <a:spLocks noGrp="1"/>
          </p:cNvSpPr>
          <p:nvPr>
            <p:ph type="subTitle" idx="1"/>
          </p:nvPr>
        </p:nvSpPr>
        <p:spPr/>
        <p:txBody>
          <a:bodyPr/>
          <a:lstStyle/>
          <a:p>
            <a:r>
              <a:rPr lang="en-US" dirty="0"/>
              <a:t>Most policy making jobs are held by short-term political appointees</a:t>
            </a:r>
          </a:p>
        </p:txBody>
      </p:sp>
    </p:spTree>
    <p:extLst>
      <p:ext uri="{BB962C8B-B14F-4D97-AF65-F5344CB8AC3E}">
        <p14:creationId xmlns:p14="http://schemas.microsoft.com/office/powerpoint/2010/main" val="1513602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60035"/>
            <a:ext cx="7772400" cy="2387600"/>
          </a:xfrm>
        </p:spPr>
        <p:txBody>
          <a:bodyPr>
            <a:normAutofit fontScale="90000"/>
          </a:bodyPr>
          <a:lstStyle/>
          <a:p>
            <a:r>
              <a:rPr lang="en-US" dirty="0"/>
              <a:t>We think of the US </a:t>
            </a:r>
            <a:r>
              <a:rPr lang="en-US" dirty="0" err="1"/>
              <a:t>govt</a:t>
            </a:r>
            <a:r>
              <a:rPr lang="en-US" dirty="0"/>
              <a:t> as run by a professional civil service like other advanced industrial countries</a:t>
            </a:r>
          </a:p>
        </p:txBody>
      </p:sp>
      <p:sp>
        <p:nvSpPr>
          <p:cNvPr id="5" name="Subtitle 4"/>
          <p:cNvSpPr>
            <a:spLocks noGrp="1"/>
          </p:cNvSpPr>
          <p:nvPr>
            <p:ph type="subTitle" idx="1"/>
          </p:nvPr>
        </p:nvSpPr>
        <p:spPr>
          <a:xfrm>
            <a:off x="1143000" y="5227638"/>
            <a:ext cx="6858000" cy="1655762"/>
          </a:xfrm>
        </p:spPr>
        <p:txBody>
          <a:bodyPr/>
          <a:lstStyle/>
          <a:p>
            <a:r>
              <a:rPr lang="en-US" dirty="0"/>
              <a:t>This is false</a:t>
            </a:r>
          </a:p>
        </p:txBody>
      </p:sp>
    </p:spTree>
    <p:extLst>
      <p:ext uri="{BB962C8B-B14F-4D97-AF65-F5344CB8AC3E}">
        <p14:creationId xmlns:p14="http://schemas.microsoft.com/office/powerpoint/2010/main" val="71427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Rather, a </a:t>
            </a:r>
            <a:r>
              <a:rPr lang="en-US" i="1" dirty="0"/>
              <a:t>dual personnel system</a:t>
            </a:r>
          </a:p>
        </p:txBody>
      </p:sp>
      <p:sp>
        <p:nvSpPr>
          <p:cNvPr id="3" name="Subtitle 2"/>
          <p:cNvSpPr>
            <a:spLocks noGrp="1"/>
          </p:cNvSpPr>
          <p:nvPr>
            <p:ph type="subTitle" idx="1"/>
          </p:nvPr>
        </p:nvSpPr>
        <p:spPr/>
        <p:txBody>
          <a:bodyPr>
            <a:normAutofit lnSpcReduction="10000"/>
          </a:bodyPr>
          <a:lstStyle/>
          <a:p>
            <a:r>
              <a:rPr lang="en-US" dirty="0"/>
              <a:t>In general –</a:t>
            </a:r>
          </a:p>
          <a:p>
            <a:r>
              <a:rPr lang="en-US" dirty="0"/>
              <a:t>1) Lower level jobs are civil service</a:t>
            </a:r>
          </a:p>
          <a:p>
            <a:r>
              <a:rPr lang="en-US" dirty="0"/>
              <a:t>2) Higher policy and managerial jobs are short-term political appointees</a:t>
            </a:r>
          </a:p>
        </p:txBody>
      </p:sp>
    </p:spTree>
    <p:extLst>
      <p:ext uri="{BB962C8B-B14F-4D97-AF65-F5344CB8AC3E}">
        <p14:creationId xmlns:p14="http://schemas.microsoft.com/office/powerpoint/2010/main" val="151597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71600" y="838200"/>
            <a:ext cx="6696075" cy="5029200"/>
          </a:xfrm>
          <a:prstGeom prst="rect">
            <a:avLst/>
          </a:prstGeom>
          <a:noFill/>
          <a:ln w="9525">
            <a:noFill/>
            <a:miter lim="800000"/>
            <a:headEnd/>
            <a:tailEnd/>
          </a:ln>
        </p:spPr>
      </p:pic>
    </p:spTree>
    <p:extLst>
      <p:ext uri="{BB962C8B-B14F-4D97-AF65-F5344CB8AC3E}">
        <p14:creationId xmlns:p14="http://schemas.microsoft.com/office/powerpoint/2010/main" val="541990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Traditional GS now down to 50%, about the same at 1905</a:t>
            </a:r>
          </a:p>
        </p:txBody>
      </p:sp>
      <p:sp>
        <p:nvSpPr>
          <p:cNvPr id="3" name="Subtitle 2"/>
          <p:cNvSpPr>
            <a:spLocks noGrp="1"/>
          </p:cNvSpPr>
          <p:nvPr>
            <p:ph type="subTitle" idx="1"/>
          </p:nvPr>
        </p:nvSpPr>
        <p:spPr/>
        <p:txBody>
          <a:bodyPr/>
          <a:lstStyle/>
          <a:p>
            <a:r>
              <a:rPr lang="en-US" dirty="0"/>
              <a:t>Slight exaggeration, as some agencies have their own similar system</a:t>
            </a:r>
          </a:p>
        </p:txBody>
      </p:sp>
    </p:spTree>
    <p:extLst>
      <p:ext uri="{BB962C8B-B14F-4D97-AF65-F5344CB8AC3E}">
        <p14:creationId xmlns:p14="http://schemas.microsoft.com/office/powerpoint/2010/main" val="164159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5800" y="0"/>
            <a:ext cx="7753350" cy="6858000"/>
          </a:xfrm>
          <a:prstGeom prst="rect">
            <a:avLst/>
          </a:prstGeom>
          <a:noFill/>
          <a:ln w="9525">
            <a:noFill/>
            <a:miter lim="800000"/>
            <a:headEnd/>
            <a:tailEnd/>
          </a:ln>
        </p:spPr>
      </p:pic>
    </p:spTree>
    <p:extLst>
      <p:ext uri="{BB962C8B-B14F-4D97-AF65-F5344CB8AC3E}">
        <p14:creationId xmlns:p14="http://schemas.microsoft.com/office/powerpoint/2010/main" val="3883197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normAutofit fontScale="92500" lnSpcReduction="10000"/>
          </a:bodyPr>
          <a:lstStyle/>
          <a:p>
            <a:r>
              <a:rPr lang="en-US" dirty="0"/>
              <a:t>PAS – </a:t>
            </a:r>
            <a:r>
              <a:rPr lang="en-US" b="1" dirty="0"/>
              <a:t>P</a:t>
            </a:r>
            <a:r>
              <a:rPr lang="en-US" dirty="0"/>
              <a:t>residential Nomination </a:t>
            </a:r>
            <a:r>
              <a:rPr lang="en-US" b="1" dirty="0"/>
              <a:t>a</a:t>
            </a:r>
            <a:r>
              <a:rPr lang="en-US" dirty="0"/>
              <a:t>nd </a:t>
            </a:r>
            <a:r>
              <a:rPr lang="en-US" b="1" dirty="0"/>
              <a:t>S</a:t>
            </a:r>
            <a:r>
              <a:rPr lang="en-US" dirty="0"/>
              <a:t>enate Confirmation</a:t>
            </a:r>
          </a:p>
          <a:p>
            <a:pPr lvl="1"/>
            <a:r>
              <a:rPr lang="en-US" dirty="0"/>
              <a:t>Top jobs (600)</a:t>
            </a:r>
          </a:p>
          <a:p>
            <a:r>
              <a:rPr lang="en-US" dirty="0"/>
              <a:t>SES – Senior Executive Service (7000)</a:t>
            </a:r>
          </a:p>
          <a:p>
            <a:pPr lvl="1"/>
            <a:r>
              <a:rPr lang="en-US" dirty="0"/>
              <a:t>Civil servants with higher pay but can be treated more flexibly than regular civil servants</a:t>
            </a:r>
          </a:p>
          <a:p>
            <a:pPr lvl="1"/>
            <a:r>
              <a:rPr lang="en-US" dirty="0"/>
              <a:t>Some political appointees designated non-career SES</a:t>
            </a:r>
          </a:p>
          <a:p>
            <a:r>
              <a:rPr lang="en-US" dirty="0"/>
              <a:t>Schedule C – Positions of a confidential or policy-determining nature, but not PAS (app 1600)</a:t>
            </a:r>
          </a:p>
          <a:p>
            <a:r>
              <a:rPr lang="en-US" dirty="0"/>
              <a:t>Many agencies are removed from OPM/civil service, have their own</a:t>
            </a:r>
          </a:p>
          <a:p>
            <a:pPr lvl="1"/>
            <a:r>
              <a:rPr lang="en-US" dirty="0"/>
              <a:t>Defense</a:t>
            </a:r>
          </a:p>
          <a:p>
            <a:pPr lvl="1"/>
            <a:endParaRPr lang="en-US" dirty="0"/>
          </a:p>
          <a:p>
            <a:pPr lvl="1"/>
            <a:endParaRPr lang="en-US" dirty="0"/>
          </a:p>
        </p:txBody>
      </p:sp>
    </p:spTree>
    <p:extLst>
      <p:ext uri="{BB962C8B-B14F-4D97-AF65-F5344CB8AC3E}">
        <p14:creationId xmlns:p14="http://schemas.microsoft.com/office/powerpoint/2010/main" val="4290819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Politicization in practice</a:t>
            </a:r>
          </a:p>
        </p:txBody>
      </p:sp>
      <p:sp>
        <p:nvSpPr>
          <p:cNvPr id="3" name="Content Placeholder 2"/>
          <p:cNvSpPr>
            <a:spLocks noGrp="1"/>
          </p:cNvSpPr>
          <p:nvPr>
            <p:ph idx="1"/>
          </p:nvPr>
        </p:nvSpPr>
        <p:spPr>
          <a:xfrm>
            <a:off x="579000" y="2996553"/>
            <a:ext cx="7886700" cy="4351338"/>
          </a:xfrm>
        </p:spPr>
        <p:txBody>
          <a:bodyPr/>
          <a:lstStyle/>
          <a:p>
            <a:r>
              <a:rPr lang="en-US" dirty="0"/>
              <a:t>“Politicization is at the top levels and involves an increase in the number of PAS, SES, and Schedule C, and similarly agency-specific, appointees.” </a:t>
            </a:r>
          </a:p>
        </p:txBody>
      </p:sp>
    </p:spTree>
    <p:extLst>
      <p:ext uri="{BB962C8B-B14F-4D97-AF65-F5344CB8AC3E}">
        <p14:creationId xmlns:p14="http://schemas.microsoft.com/office/powerpoint/2010/main" val="212650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102C-CB30-407C-8D36-1120FF09001E}"/>
              </a:ext>
            </a:extLst>
          </p:cNvPr>
          <p:cNvSpPr>
            <a:spLocks noGrp="1"/>
          </p:cNvSpPr>
          <p:nvPr>
            <p:ph type="title"/>
          </p:nvPr>
        </p:nvSpPr>
        <p:spPr/>
        <p:txBody>
          <a:bodyPr/>
          <a:lstStyle/>
          <a:p>
            <a:r>
              <a:rPr lang="en-US" dirty="0"/>
              <a:t>The Plum Book</a:t>
            </a:r>
          </a:p>
        </p:txBody>
      </p:sp>
      <p:sp>
        <p:nvSpPr>
          <p:cNvPr id="3" name="Rectangle 2">
            <a:extLst>
              <a:ext uri="{FF2B5EF4-FFF2-40B4-BE49-F238E27FC236}">
                <a16:creationId xmlns:a16="http://schemas.microsoft.com/office/drawing/2014/main" id="{06A2714D-CEC6-422B-A3F7-0FC4B5F90056}"/>
              </a:ext>
            </a:extLst>
          </p:cNvPr>
          <p:cNvSpPr/>
          <p:nvPr/>
        </p:nvSpPr>
        <p:spPr>
          <a:xfrm>
            <a:off x="4343400" y="1696283"/>
            <a:ext cx="4572000" cy="3477875"/>
          </a:xfrm>
          <a:prstGeom prst="rect">
            <a:avLst/>
          </a:prstGeom>
        </p:spPr>
        <p:txBody>
          <a:bodyPr>
            <a:spAutoFit/>
          </a:bodyPr>
          <a:lstStyle/>
          <a:p>
            <a:r>
              <a:rPr lang="en-US" sz="2000" dirty="0">
                <a:solidFill>
                  <a:srgbClr val="333333"/>
                </a:solidFill>
                <a:latin typeface="Helvetica" panose="020B0604020202020204" pitchFamily="34" charset="0"/>
              </a:rPr>
              <a:t>The Plum Book lists over 7,000 Federal civil service leadership and support positions in the legislative and executive branches of the Federal Government that may be subject to noncompetitive appointment, nationwide. Data covers positions such as agency heads and their immediate subordinates, policy executives and advisors, and aides who report to these officials. </a:t>
            </a:r>
            <a:endParaRPr lang="en-US" sz="2000" dirty="0"/>
          </a:p>
        </p:txBody>
      </p:sp>
      <p:pic>
        <p:nvPicPr>
          <p:cNvPr id="7" name="Content Placeholder 6">
            <a:extLst>
              <a:ext uri="{FF2B5EF4-FFF2-40B4-BE49-F238E27FC236}">
                <a16:creationId xmlns:a16="http://schemas.microsoft.com/office/drawing/2014/main" id="{FCD104CD-4E71-419B-ADA7-1CEC4B38117F}"/>
              </a:ext>
            </a:extLst>
          </p:cNvPr>
          <p:cNvPicPr>
            <a:picLocks noGrp="1" noChangeAspect="1"/>
          </p:cNvPicPr>
          <p:nvPr>
            <p:ph sz="half" idx="1"/>
          </p:nvPr>
        </p:nvPicPr>
        <p:blipFill>
          <a:blip r:embed="rId2"/>
          <a:stretch>
            <a:fillRect/>
          </a:stretch>
        </p:blipFill>
        <p:spPr>
          <a:xfrm>
            <a:off x="779264" y="1600200"/>
            <a:ext cx="3394472" cy="4525963"/>
          </a:xfrm>
          <a:prstGeom prst="rect">
            <a:avLst/>
          </a:prstGeom>
        </p:spPr>
      </p:pic>
    </p:spTree>
    <p:extLst>
      <p:ext uri="{BB962C8B-B14F-4D97-AF65-F5344CB8AC3E}">
        <p14:creationId xmlns:p14="http://schemas.microsoft.com/office/powerpoint/2010/main" val="3960905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a:t>A Personnel Experiment at Apple</a:t>
            </a:r>
          </a:p>
          <a:p>
            <a:pPr marL="514350" indent="-514350">
              <a:buFont typeface="+mj-lt"/>
              <a:buAutoNum type="arabicPeriod"/>
            </a:pPr>
            <a:r>
              <a:rPr lang="en-US" dirty="0"/>
              <a:t>Four Key Federal Personnel Policies</a:t>
            </a:r>
          </a:p>
          <a:p>
            <a:pPr marL="514350" indent="-514350">
              <a:buFont typeface="+mj-lt"/>
              <a:buAutoNum type="arabicPeriod"/>
            </a:pPr>
            <a:r>
              <a:rPr lang="en-US" dirty="0"/>
              <a:t>Consequences of the Big Four Policies</a:t>
            </a:r>
          </a:p>
          <a:p>
            <a:pPr marL="514350" indent="-514350">
              <a:buFont typeface="+mj-lt"/>
              <a:buAutoNum type="arabicPeriod"/>
            </a:pPr>
            <a:r>
              <a:rPr lang="en-US" dirty="0"/>
              <a:t>Solutions</a:t>
            </a:r>
          </a:p>
          <a:p>
            <a:pPr lvl="1"/>
            <a:endParaRPr lang="en-US" dirty="0"/>
          </a:p>
          <a:p>
            <a:pPr lvl="1"/>
            <a:endParaRPr lang="en-US" dirty="0"/>
          </a:p>
        </p:txBody>
      </p:sp>
    </p:spTree>
    <p:extLst>
      <p:ext uri="{BB962C8B-B14F-4D97-AF65-F5344CB8AC3E}">
        <p14:creationId xmlns:p14="http://schemas.microsoft.com/office/powerpoint/2010/main" val="3522014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 The Department of Health and Human Affairs</a:t>
            </a:r>
          </a:p>
        </p:txBody>
      </p:sp>
      <p:sp>
        <p:nvSpPr>
          <p:cNvPr id="3" name="Content Placeholder 2"/>
          <p:cNvSpPr>
            <a:spLocks noGrp="1"/>
          </p:cNvSpPr>
          <p:nvPr>
            <p:ph idx="1"/>
          </p:nvPr>
        </p:nvSpPr>
        <p:spPr>
          <a:xfrm>
            <a:off x="457200" y="1600200"/>
            <a:ext cx="8229600" cy="5105400"/>
          </a:xfrm>
        </p:spPr>
        <p:txBody>
          <a:bodyPr>
            <a:normAutofit/>
          </a:bodyPr>
          <a:lstStyle/>
          <a:p>
            <a:r>
              <a:rPr lang="en-US" dirty="0"/>
              <a:t>About: </a:t>
            </a:r>
            <a:r>
              <a:rPr lang="en-US" dirty="0">
                <a:hlinkClick r:id="rId2"/>
              </a:rPr>
              <a:t>http://www.hhs.gov/about/</a:t>
            </a:r>
            <a:endParaRPr lang="en-US" dirty="0"/>
          </a:p>
          <a:p>
            <a:r>
              <a:rPr lang="en-US" dirty="0"/>
              <a:t>Leadership: </a:t>
            </a:r>
            <a:r>
              <a:rPr lang="en-US" dirty="0">
                <a:hlinkClick r:id="rId3"/>
              </a:rPr>
              <a:t>http://www.hhs.gov/about/leadership/leaders.html</a:t>
            </a:r>
            <a:endParaRPr lang="en-US" dirty="0"/>
          </a:p>
          <a:p>
            <a:pPr lvl="1"/>
            <a:r>
              <a:rPr lang="en-US" dirty="0"/>
              <a:t>All are political appointees (and short-term)</a:t>
            </a:r>
          </a:p>
          <a:p>
            <a:r>
              <a:rPr lang="en-US" dirty="0"/>
              <a:t>CMS org chart (next slide)</a:t>
            </a:r>
          </a:p>
          <a:p>
            <a:pPr lvl="1"/>
            <a:r>
              <a:rPr lang="en-US" dirty="0">
                <a:hlinkClick r:id="rId4"/>
              </a:rPr>
              <a:t>http://www.cms.gov/About-CMS/Agency-Information/CMSLeadership/Downloads/CMS_Organizational_Chart.pdf</a:t>
            </a:r>
            <a:endParaRPr lang="en-US" dirty="0"/>
          </a:p>
          <a:p>
            <a:pPr lvl="1"/>
            <a:r>
              <a:rPr lang="en-US" dirty="0"/>
              <a:t>Every head of every box is a short-term political appointee</a:t>
            </a:r>
          </a:p>
          <a:p>
            <a:pPr lvl="1"/>
            <a:r>
              <a:rPr lang="en-US" dirty="0"/>
              <a:t>Consider the jobs -- Does this make sense?</a:t>
            </a:r>
          </a:p>
        </p:txBody>
      </p:sp>
    </p:spTree>
    <p:extLst>
      <p:ext uri="{BB962C8B-B14F-4D97-AF65-F5344CB8AC3E}">
        <p14:creationId xmlns:p14="http://schemas.microsoft.com/office/powerpoint/2010/main" val="791827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924"/>
            <a:ext cx="9048750" cy="712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69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2. Presidential Centralization</a:t>
            </a:r>
          </a:p>
        </p:txBody>
      </p:sp>
      <p:sp>
        <p:nvSpPr>
          <p:cNvPr id="5" name="Subtitle 4"/>
          <p:cNvSpPr>
            <a:spLocks noGrp="1"/>
          </p:cNvSpPr>
          <p:nvPr>
            <p:ph type="subTitle" idx="1"/>
          </p:nvPr>
        </p:nvSpPr>
        <p:spPr/>
        <p:txBody>
          <a:bodyPr/>
          <a:lstStyle/>
          <a:p>
            <a:r>
              <a:rPr lang="en-US" dirty="0"/>
              <a:t>Presidents meddle from the center</a:t>
            </a:r>
          </a:p>
        </p:txBody>
      </p:sp>
    </p:spTree>
    <p:extLst>
      <p:ext uri="{BB962C8B-B14F-4D97-AF65-F5344CB8AC3E}">
        <p14:creationId xmlns:p14="http://schemas.microsoft.com/office/powerpoint/2010/main" val="2817414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B00A69-B5B2-4F6A-A367-1CD221C7A9B8}"/>
              </a:ext>
            </a:extLst>
          </p:cNvPr>
          <p:cNvSpPr>
            <a:spLocks noGrp="1"/>
          </p:cNvSpPr>
          <p:nvPr>
            <p:ph type="ctrTitle"/>
          </p:nvPr>
        </p:nvSpPr>
        <p:spPr/>
        <p:txBody>
          <a:bodyPr/>
          <a:lstStyle/>
          <a:p>
            <a:r>
              <a:rPr lang="en-US" dirty="0"/>
              <a:t>(We already discussed)</a:t>
            </a:r>
          </a:p>
        </p:txBody>
      </p:sp>
      <p:sp>
        <p:nvSpPr>
          <p:cNvPr id="5" name="Subtitle 4">
            <a:extLst>
              <a:ext uri="{FF2B5EF4-FFF2-40B4-BE49-F238E27FC236}">
                <a16:creationId xmlns:a16="http://schemas.microsoft.com/office/drawing/2014/main" id="{E738E26C-B701-4FA5-99B8-AB59F260885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59347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3. Sub-contracting has exploded</a:t>
            </a:r>
          </a:p>
        </p:txBody>
      </p:sp>
      <p:sp>
        <p:nvSpPr>
          <p:cNvPr id="5" name="Subtitle 4"/>
          <p:cNvSpPr>
            <a:spLocks noGrp="1"/>
          </p:cNvSpPr>
          <p:nvPr>
            <p:ph type="subTitle" idx="1"/>
          </p:nvPr>
        </p:nvSpPr>
        <p:spPr/>
        <p:txBody>
          <a:bodyPr/>
          <a:lstStyle/>
          <a:p>
            <a:r>
              <a:rPr lang="en-US" dirty="0"/>
              <a:t>While federal employment is flat</a:t>
            </a:r>
          </a:p>
        </p:txBody>
      </p:sp>
    </p:spTree>
    <p:extLst>
      <p:ext uri="{BB962C8B-B14F-4D97-AF65-F5344CB8AC3E}">
        <p14:creationId xmlns:p14="http://schemas.microsoft.com/office/powerpoint/2010/main" val="428472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vers3.booksamillion.com/covers/bam/1/59/947/467/15994746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90507"/>
            <a:ext cx="5867400" cy="8293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61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65927"/>
            <a:ext cx="7772400" cy="2228850"/>
          </a:xfrm>
        </p:spPr>
        <p:txBody>
          <a:bodyPr>
            <a:normAutofit fontScale="90000"/>
          </a:bodyPr>
          <a:lstStyle/>
          <a:p>
            <a:r>
              <a:rPr lang="en-US" dirty="0"/>
              <a:t>Many federal government functions or operations are now performed by private sector contractors</a:t>
            </a:r>
          </a:p>
        </p:txBody>
      </p:sp>
      <p:sp>
        <p:nvSpPr>
          <p:cNvPr id="3" name="Subtitle 2"/>
          <p:cNvSpPr>
            <a:spLocks noGrp="1"/>
          </p:cNvSpPr>
          <p:nvPr>
            <p:ph type="subTitle" idx="1"/>
          </p:nvPr>
        </p:nvSpPr>
        <p:spPr>
          <a:xfrm>
            <a:off x="1371600" y="5287817"/>
            <a:ext cx="6400800" cy="1752600"/>
          </a:xfrm>
        </p:spPr>
        <p:txBody>
          <a:bodyPr/>
          <a:lstStyle/>
          <a:p>
            <a:r>
              <a:rPr lang="en-US" dirty="0"/>
              <a:t>With nominal oversight from over-worked under-trained contract officers</a:t>
            </a:r>
          </a:p>
        </p:txBody>
      </p:sp>
    </p:spTree>
    <p:extLst>
      <p:ext uri="{BB962C8B-B14F-4D97-AF65-F5344CB8AC3E}">
        <p14:creationId xmlns:p14="http://schemas.microsoft.com/office/powerpoint/2010/main" val="1005699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Case Study: United States Investigations Services</a:t>
            </a:r>
          </a:p>
        </p:txBody>
      </p:sp>
      <p:pic>
        <p:nvPicPr>
          <p:cNvPr id="1028" name="Picture 4" descr="U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20012"/>
            <a:ext cx="5029200" cy="15422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25028"/>
            <a:ext cx="49911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267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91200"/>
          </a:xfrm>
        </p:spPr>
        <p:txBody>
          <a:bodyPr>
            <a:normAutofit fontScale="85000" lnSpcReduction="20000"/>
          </a:bodyPr>
          <a:lstStyle/>
          <a:p>
            <a:r>
              <a:rPr lang="en-US" sz="3800" dirty="0"/>
              <a:t>The US </a:t>
            </a:r>
            <a:r>
              <a:rPr lang="en-US" sz="3800" dirty="0" err="1"/>
              <a:t>govt</a:t>
            </a:r>
            <a:r>
              <a:rPr lang="en-US" sz="3800" dirty="0"/>
              <a:t> subcontracts the vetting of individuals for security clearances. A big player is USIS, United States Investigation Services. </a:t>
            </a:r>
          </a:p>
          <a:p>
            <a:pPr lvl="1"/>
            <a:r>
              <a:rPr lang="en-US" sz="3600" dirty="0"/>
              <a:t>USIS is a former </a:t>
            </a:r>
            <a:r>
              <a:rPr lang="en-US" sz="3600" dirty="0" err="1"/>
              <a:t>govt</a:t>
            </a:r>
            <a:r>
              <a:rPr lang="en-US" sz="3600" dirty="0"/>
              <a:t> agency taken private by a private equity firm.</a:t>
            </a:r>
          </a:p>
          <a:p>
            <a:pPr lvl="1"/>
            <a:r>
              <a:rPr lang="en-US" sz="3800" dirty="0"/>
              <a:t>USIS cleared Edward Snowden for a security clearance; he subsequently stole 1.5 million top secret documents, leaked them to the press, and absconded to Russia.</a:t>
            </a:r>
          </a:p>
          <a:p>
            <a:r>
              <a:rPr lang="en-US" sz="3800" dirty="0"/>
              <a:t>Judicial Watch: Many of USIS top executives were SES officials with close connections to the Office of Personnel Management (OPM). </a:t>
            </a:r>
            <a:r>
              <a:rPr lang="en-US" sz="3800" u="sng" dirty="0">
                <a:hlinkClick r:id="rId2"/>
              </a:rPr>
              <a:t>http://www.judicialwatch.org/blog/2014/04/sued-for-fraud-by-doj-security-co-that-cleared-snowden-works-for-u-s-immigration</a:t>
            </a:r>
            <a:r>
              <a:rPr lang="en-US" u="sng" dirty="0">
                <a:hlinkClick r:id="rId2"/>
              </a:rPr>
              <a: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522739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a:t>
            </a:r>
          </a:p>
        </p:txBody>
      </p:sp>
      <p:sp>
        <p:nvSpPr>
          <p:cNvPr id="3" name="Content Placeholder 2"/>
          <p:cNvSpPr>
            <a:spLocks noGrp="1"/>
          </p:cNvSpPr>
          <p:nvPr>
            <p:ph idx="1"/>
          </p:nvPr>
        </p:nvSpPr>
        <p:spPr>
          <a:xfrm>
            <a:off x="457200" y="1295400"/>
            <a:ext cx="8229600" cy="5181600"/>
          </a:xfrm>
        </p:spPr>
        <p:txBody>
          <a:bodyPr>
            <a:normAutofit fontScale="92500"/>
          </a:bodyPr>
          <a:lstStyle/>
          <a:p>
            <a:r>
              <a:rPr lang="en-US" dirty="0"/>
              <a:t>DOJ has accused USIS of fraud in 665,000 clearances.</a:t>
            </a:r>
          </a:p>
          <a:p>
            <a:pPr lvl="1"/>
            <a:r>
              <a:rPr lang="en-US" dirty="0"/>
              <a:t>Financial considerations led to shoddy work, but also to big bonuses for management. </a:t>
            </a:r>
          </a:p>
          <a:p>
            <a:r>
              <a:rPr lang="en-US" dirty="0"/>
              <a:t>“According to the relator’s complaint, starting in 2008, USIS engaged in a practice known at USIS as “dumping.”  Specifically, USIS used a proprietary computer software program to automatically release to OPM background investigations that had not gone through the full review process and thus were not complete.  USIS allegedly would dump cases to meet revenue targets and maximize its profits.  The lawsuit alleges that USIS concealed this practice from OPM and improperly billed OPM for background investigations it knew were not performed in accordance with the contract.”</a:t>
            </a:r>
          </a:p>
          <a:p>
            <a:endParaRPr lang="en-US" dirty="0"/>
          </a:p>
          <a:p>
            <a:endParaRPr lang="en-US" dirty="0"/>
          </a:p>
        </p:txBody>
      </p:sp>
    </p:spTree>
    <p:extLst>
      <p:ext uri="{BB962C8B-B14F-4D97-AF65-F5344CB8AC3E}">
        <p14:creationId xmlns:p14="http://schemas.microsoft.com/office/powerpoint/2010/main" val="1031729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New Day at Apple?</a:t>
            </a:r>
          </a:p>
        </p:txBody>
      </p:sp>
      <p:sp>
        <p:nvSpPr>
          <p:cNvPr id="5" name="Subtitle 4"/>
          <p:cNvSpPr>
            <a:spLocks noGrp="1"/>
          </p:cNvSpPr>
          <p:nvPr>
            <p:ph type="body" idx="1"/>
          </p:nvPr>
        </p:nvSpPr>
        <p:spPr/>
        <p:txBody>
          <a:bodyPr/>
          <a:lstStyle/>
          <a:p>
            <a:r>
              <a:rPr lang="en-US" dirty="0"/>
              <a:t>Thought Experiment</a:t>
            </a:r>
          </a:p>
        </p:txBody>
      </p:sp>
    </p:spTree>
    <p:extLst>
      <p:ext uri="{BB962C8B-B14F-4D97-AF65-F5344CB8AC3E}">
        <p14:creationId xmlns:p14="http://schemas.microsoft.com/office/powerpoint/2010/main" val="4259871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786205"/>
            <a:ext cx="7772400" cy="1831975"/>
          </a:xfrm>
        </p:spPr>
        <p:txBody>
          <a:bodyPr>
            <a:normAutofit fontScale="90000"/>
          </a:bodyPr>
          <a:lstStyle/>
          <a:p>
            <a:r>
              <a:rPr lang="en-US" dirty="0"/>
              <a:t>Formidable regulations and confusing paperwork prevent the entry of small nimble contractors</a:t>
            </a:r>
          </a:p>
        </p:txBody>
      </p:sp>
      <p:sp>
        <p:nvSpPr>
          <p:cNvPr id="5" name="Subtitle 4"/>
          <p:cNvSpPr>
            <a:spLocks noGrp="1"/>
          </p:cNvSpPr>
          <p:nvPr>
            <p:ph type="subTitle" idx="1"/>
          </p:nvPr>
        </p:nvSpPr>
        <p:spPr>
          <a:xfrm>
            <a:off x="1371600" y="4770580"/>
            <a:ext cx="6400800" cy="1752600"/>
          </a:xfrm>
        </p:spPr>
        <p:txBody>
          <a:bodyPr/>
          <a:lstStyle/>
          <a:p>
            <a:r>
              <a:rPr lang="en-US" dirty="0"/>
              <a:t>Effectively only a limited number of very large specialized companies can bid for contracts</a:t>
            </a:r>
          </a:p>
        </p:txBody>
      </p:sp>
    </p:spTree>
    <p:extLst>
      <p:ext uri="{BB962C8B-B14F-4D97-AF65-F5344CB8AC3E}">
        <p14:creationId xmlns:p14="http://schemas.microsoft.com/office/powerpoint/2010/main" val="3137038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55235"/>
            <a:ext cx="7772400" cy="2387600"/>
          </a:xfrm>
        </p:spPr>
        <p:txBody>
          <a:bodyPr>
            <a:normAutofit fontScale="90000"/>
          </a:bodyPr>
          <a:lstStyle/>
          <a:p>
            <a:r>
              <a:rPr lang="en-US" dirty="0"/>
              <a:t>These companies are major campaign contributors and employ numerous lobbyists</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49888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81344"/>
            <a:ext cx="7772400" cy="2387600"/>
          </a:xfrm>
        </p:spPr>
        <p:txBody>
          <a:bodyPr>
            <a:normAutofit fontScale="90000"/>
          </a:bodyPr>
          <a:lstStyle/>
          <a:p>
            <a:r>
              <a:rPr lang="en-US" dirty="0"/>
              <a:t>Implications for the ability of agencies to manage contractors? </a:t>
            </a:r>
          </a:p>
        </p:txBody>
      </p:sp>
      <p:sp>
        <p:nvSpPr>
          <p:cNvPr id="5" name="Subtitle 4"/>
          <p:cNvSpPr>
            <a:spLocks noGrp="1"/>
          </p:cNvSpPr>
          <p:nvPr>
            <p:ph type="subTitle" idx="1"/>
          </p:nvPr>
        </p:nvSpPr>
        <p:spPr>
          <a:xfrm>
            <a:off x="1143000" y="4654984"/>
            <a:ext cx="6858000" cy="1655762"/>
          </a:xfrm>
        </p:spPr>
        <p:txBody>
          <a:bodyPr/>
          <a:lstStyle/>
          <a:p>
            <a:endParaRPr lang="en-US"/>
          </a:p>
        </p:txBody>
      </p:sp>
    </p:spTree>
    <p:extLst>
      <p:ext uri="{BB962C8B-B14F-4D97-AF65-F5344CB8AC3E}">
        <p14:creationId xmlns:p14="http://schemas.microsoft.com/office/powerpoint/2010/main" val="548802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95380"/>
            <a:ext cx="7772400" cy="2387600"/>
          </a:xfrm>
        </p:spPr>
        <p:txBody>
          <a:bodyPr>
            <a:normAutofit fontScale="90000"/>
          </a:bodyPr>
          <a:lstStyle/>
          <a:p>
            <a:r>
              <a:rPr lang="en-US" dirty="0"/>
              <a:t>4. Shut-downs, hiring freezes, and pay freezes are frequent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33768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“Grade creep”</a:t>
            </a:r>
          </a:p>
        </p:txBody>
      </p:sp>
      <p:sp>
        <p:nvSpPr>
          <p:cNvPr id="5" name="Subtitle 4"/>
          <p:cNvSpPr>
            <a:spLocks noGrp="1"/>
          </p:cNvSpPr>
          <p:nvPr>
            <p:ph type="subTitle" idx="1"/>
          </p:nvPr>
        </p:nvSpPr>
        <p:spPr/>
        <p:txBody>
          <a:bodyPr/>
          <a:lstStyle/>
          <a:p>
            <a:r>
              <a:rPr lang="en-US" dirty="0"/>
              <a:t>If you can’t hire from outside, what do you do? Promote lower level employees regardless of talent</a:t>
            </a:r>
          </a:p>
        </p:txBody>
      </p:sp>
    </p:spTree>
    <p:extLst>
      <p:ext uri="{BB962C8B-B14F-4D97-AF65-F5344CB8AC3E}">
        <p14:creationId xmlns:p14="http://schemas.microsoft.com/office/powerpoint/2010/main" val="231979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BD723E-25E4-466F-A591-D3A3D8381249}"/>
              </a:ext>
            </a:extLst>
          </p:cNvPr>
          <p:cNvSpPr>
            <a:spLocks noGrp="1"/>
          </p:cNvSpPr>
          <p:nvPr>
            <p:ph type="ctrTitle"/>
          </p:nvPr>
        </p:nvSpPr>
        <p:spPr/>
        <p:txBody>
          <a:bodyPr/>
          <a:lstStyle/>
          <a:p>
            <a:r>
              <a:rPr lang="en-US" dirty="0"/>
              <a:t>How can USG possibly work???</a:t>
            </a:r>
          </a:p>
        </p:txBody>
      </p:sp>
      <p:sp>
        <p:nvSpPr>
          <p:cNvPr id="5" name="Subtitle 4">
            <a:extLst>
              <a:ext uri="{FF2B5EF4-FFF2-40B4-BE49-F238E27FC236}">
                <a16:creationId xmlns:a16="http://schemas.microsoft.com/office/drawing/2014/main" id="{FFFDCA57-F9F2-4051-82A4-A44A5F667028}"/>
              </a:ext>
            </a:extLst>
          </p:cNvPr>
          <p:cNvSpPr>
            <a:spLocks noGrp="1"/>
          </p:cNvSpPr>
          <p:nvPr>
            <p:ph type="subTitle" idx="1"/>
          </p:nvPr>
        </p:nvSpPr>
        <p:spPr/>
        <p:txBody>
          <a:bodyPr/>
          <a:lstStyle/>
          <a:p>
            <a:r>
              <a:rPr lang="en-US" dirty="0"/>
              <a:t>Question asked me by one of your predecessors</a:t>
            </a:r>
          </a:p>
        </p:txBody>
      </p:sp>
    </p:spTree>
    <p:extLst>
      <p:ext uri="{BB962C8B-B14F-4D97-AF65-F5344CB8AC3E}">
        <p14:creationId xmlns:p14="http://schemas.microsoft.com/office/powerpoint/2010/main" val="2203545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Highly </a:t>
            </a:r>
            <a:r>
              <a:rPr lang="en-US" dirty="0" err="1"/>
              <a:t>recommened</a:t>
            </a:r>
            <a:r>
              <a:rPr lang="en-US" dirty="0"/>
              <a:t>: Fun portraits of real bureaucrats, mostly appointees</a:t>
            </a:r>
          </a:p>
        </p:txBody>
      </p:sp>
      <p:pic>
        <p:nvPicPr>
          <p:cNvPr id="4" name="Picture 3"/>
          <p:cNvPicPr>
            <a:picLocks noChangeAspect="1"/>
          </p:cNvPicPr>
          <p:nvPr/>
        </p:nvPicPr>
        <p:blipFill>
          <a:blip r:embed="rId2"/>
          <a:stretch>
            <a:fillRect/>
          </a:stretch>
        </p:blipFill>
        <p:spPr>
          <a:xfrm>
            <a:off x="3055941" y="1671352"/>
            <a:ext cx="3538827" cy="5315835"/>
          </a:xfrm>
          <a:prstGeom prst="rect">
            <a:avLst/>
          </a:prstGeom>
        </p:spPr>
      </p:pic>
    </p:spTree>
    <p:extLst>
      <p:ext uri="{BB962C8B-B14F-4D97-AF65-F5344CB8AC3E}">
        <p14:creationId xmlns:p14="http://schemas.microsoft.com/office/powerpoint/2010/main" val="1877304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85B3D-E02D-478A-A67D-F3490E5E77FE}"/>
              </a:ext>
            </a:extLst>
          </p:cNvPr>
          <p:cNvSpPr>
            <a:spLocks noGrp="1"/>
          </p:cNvSpPr>
          <p:nvPr>
            <p:ph type="title"/>
          </p:nvPr>
        </p:nvSpPr>
        <p:spPr/>
        <p:txBody>
          <a:bodyPr/>
          <a:lstStyle/>
          <a:p>
            <a:r>
              <a:rPr lang="en-US" dirty="0"/>
              <a:t>“Intrinsic Motivation”</a:t>
            </a:r>
          </a:p>
        </p:txBody>
      </p:sp>
      <p:sp>
        <p:nvSpPr>
          <p:cNvPr id="4" name="Content Placeholder 3">
            <a:extLst>
              <a:ext uri="{FF2B5EF4-FFF2-40B4-BE49-F238E27FC236}">
                <a16:creationId xmlns:a16="http://schemas.microsoft.com/office/drawing/2014/main" id="{0D853AAC-00D3-4715-9FEE-7DCB1BBE2758}"/>
              </a:ext>
            </a:extLst>
          </p:cNvPr>
          <p:cNvSpPr>
            <a:spLocks noGrp="1"/>
          </p:cNvSpPr>
          <p:nvPr>
            <p:ph idx="1"/>
          </p:nvPr>
        </p:nvSpPr>
        <p:spPr/>
        <p:txBody>
          <a:bodyPr/>
          <a:lstStyle/>
          <a:p>
            <a:pPr marL="0" indent="0">
              <a:buNone/>
            </a:pPr>
            <a:r>
              <a:rPr lang="en-US" dirty="0"/>
              <a:t>When I say, “political appointee” you think “hack”</a:t>
            </a:r>
          </a:p>
          <a:p>
            <a:pPr lvl="1"/>
            <a:r>
              <a:rPr lang="en-US" dirty="0"/>
              <a:t>Some of them are</a:t>
            </a:r>
          </a:p>
          <a:p>
            <a:pPr lvl="1"/>
            <a:r>
              <a:rPr lang="en-US" dirty="0"/>
              <a:t>“Turkey Farms”</a:t>
            </a:r>
          </a:p>
          <a:p>
            <a:pPr marL="0" indent="0">
              <a:buNone/>
            </a:pPr>
            <a:r>
              <a:rPr lang="en-US" dirty="0"/>
              <a:t>But as Lewis shows: many are dedicated, idealistic, hard working people who have experience in related jobs in state and local government or in the private sector</a:t>
            </a:r>
          </a:p>
          <a:p>
            <a:pPr marL="0" indent="0">
              <a:buNone/>
            </a:pPr>
            <a:r>
              <a:rPr lang="en-US" dirty="0"/>
              <a:t>Therefore: many of them are pretty decent employees (for the short time they are there)</a:t>
            </a:r>
          </a:p>
        </p:txBody>
      </p:sp>
    </p:spTree>
    <p:extLst>
      <p:ext uri="{BB962C8B-B14F-4D97-AF65-F5344CB8AC3E}">
        <p14:creationId xmlns:p14="http://schemas.microsoft.com/office/powerpoint/2010/main" val="40774303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9A07-B8A0-4440-96FF-758CF895F0FE}"/>
              </a:ext>
            </a:extLst>
          </p:cNvPr>
          <p:cNvSpPr>
            <a:spLocks noGrp="1"/>
          </p:cNvSpPr>
          <p:nvPr>
            <p:ph type="title"/>
          </p:nvPr>
        </p:nvSpPr>
        <p:spPr/>
        <p:txBody>
          <a:bodyPr/>
          <a:lstStyle/>
          <a:p>
            <a:r>
              <a:rPr lang="en-US" dirty="0"/>
              <a:t>Policy Successes Are Possible</a:t>
            </a:r>
          </a:p>
        </p:txBody>
      </p:sp>
      <p:sp>
        <p:nvSpPr>
          <p:cNvPr id="3" name="Content Placeholder 2">
            <a:extLst>
              <a:ext uri="{FF2B5EF4-FFF2-40B4-BE49-F238E27FC236}">
                <a16:creationId xmlns:a16="http://schemas.microsoft.com/office/drawing/2014/main" id="{38A5D9A0-4270-4221-857C-5564DEDFA138}"/>
              </a:ext>
            </a:extLst>
          </p:cNvPr>
          <p:cNvSpPr>
            <a:spLocks noGrp="1"/>
          </p:cNvSpPr>
          <p:nvPr>
            <p:ph idx="1"/>
          </p:nvPr>
        </p:nvSpPr>
        <p:spPr/>
        <p:txBody>
          <a:bodyPr/>
          <a:lstStyle/>
          <a:p>
            <a:r>
              <a:rPr lang="en-US" dirty="0"/>
              <a:t>Almost all of the federal response to COVID was a shambling disaster </a:t>
            </a:r>
          </a:p>
          <a:p>
            <a:r>
              <a:rPr lang="en-US" dirty="0"/>
              <a:t>But: the public-private partnership “Operation Warp Speed” was one of the great post-war policy success stories </a:t>
            </a:r>
          </a:p>
        </p:txBody>
      </p:sp>
    </p:spTree>
    <p:extLst>
      <p:ext uri="{BB962C8B-B14F-4D97-AF65-F5344CB8AC3E}">
        <p14:creationId xmlns:p14="http://schemas.microsoft.com/office/powerpoint/2010/main" val="740066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B78064-FC6C-4DC3-BD26-19C2F57B6023}"/>
              </a:ext>
            </a:extLst>
          </p:cNvPr>
          <p:cNvSpPr>
            <a:spLocks noGrp="1"/>
          </p:cNvSpPr>
          <p:nvPr>
            <p:ph type="ctrTitle"/>
          </p:nvPr>
        </p:nvSpPr>
        <p:spPr>
          <a:xfrm>
            <a:off x="685800" y="2062162"/>
            <a:ext cx="7772400" cy="2625690"/>
          </a:xfrm>
        </p:spPr>
        <p:txBody>
          <a:bodyPr>
            <a:normAutofit/>
          </a:bodyPr>
          <a:lstStyle/>
          <a:p>
            <a:r>
              <a:rPr lang="en-US" dirty="0"/>
              <a:t>In general: The 4 policies bring many bad consequences</a:t>
            </a:r>
          </a:p>
        </p:txBody>
      </p:sp>
      <p:sp>
        <p:nvSpPr>
          <p:cNvPr id="5" name="Subtitle 4">
            <a:extLst>
              <a:ext uri="{FF2B5EF4-FFF2-40B4-BE49-F238E27FC236}">
                <a16:creationId xmlns:a16="http://schemas.microsoft.com/office/drawing/2014/main" id="{987473D4-0EF0-4358-8ADF-8877E3EDCC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297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Apple Inc.</a:t>
            </a:r>
          </a:p>
        </p:txBody>
      </p:sp>
      <p:sp>
        <p:nvSpPr>
          <p:cNvPr id="5" name="Subtitle 4"/>
          <p:cNvSpPr>
            <a:spLocks noGrp="1"/>
          </p:cNvSpPr>
          <p:nvPr>
            <p:ph type="subTitle" idx="1"/>
          </p:nvPr>
        </p:nvSpPr>
        <p:spPr/>
        <p:txBody>
          <a:bodyPr>
            <a:normAutofit/>
          </a:bodyPr>
          <a:lstStyle/>
          <a:p>
            <a:r>
              <a:rPr lang="en-US" dirty="0"/>
              <a:t>Producer of consumer electronics … famous for integrating design, engineering, manufacturing, marketing, and retailing at a very high level</a:t>
            </a:r>
          </a:p>
        </p:txBody>
      </p:sp>
      <p:pic>
        <p:nvPicPr>
          <p:cNvPr id="1026" name="Picture 2" descr="http://upload.wikimedia.org/wikipedia/commons/thumb/f/fa/Apple_logo_black.svg/100px-Apple_logo_bla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098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833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Consequences of the Big </a:t>
            </a:r>
            <a:br>
              <a:rPr lang="en-US" dirty="0"/>
            </a:br>
            <a:r>
              <a:rPr lang="en-US" dirty="0"/>
              <a:t>Four Personnel Policies</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26909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Consequences</a:t>
            </a:r>
          </a:p>
        </p:txBody>
      </p:sp>
      <p:sp>
        <p:nvSpPr>
          <p:cNvPr id="5" name="Content Placeholder 4"/>
          <p:cNvSpPr>
            <a:spLocks noGrp="1"/>
          </p:cNvSpPr>
          <p:nvPr>
            <p:ph idx="1"/>
          </p:nvPr>
        </p:nvSpPr>
        <p:spPr/>
        <p:txBody>
          <a:bodyPr/>
          <a:lstStyle/>
          <a:p>
            <a:pPr marL="514350" indent="-514350">
              <a:buFont typeface="+mj-lt"/>
              <a:buAutoNum type="arabicPeriod"/>
            </a:pPr>
            <a:r>
              <a:rPr lang="en-US" dirty="0"/>
              <a:t>“Lights on, nobody’s home”</a:t>
            </a:r>
          </a:p>
          <a:p>
            <a:pPr marL="514350" indent="-514350">
              <a:buFont typeface="+mj-lt"/>
              <a:buAutoNum type="arabicPeriod"/>
            </a:pPr>
            <a:r>
              <a:rPr lang="en-US" dirty="0"/>
              <a:t>“What’s this job again?” </a:t>
            </a:r>
          </a:p>
          <a:p>
            <a:pPr marL="514350" indent="-514350">
              <a:buFont typeface="+mj-lt"/>
              <a:buAutoNum type="arabicPeriod"/>
            </a:pPr>
            <a:r>
              <a:rPr lang="en-US" dirty="0"/>
              <a:t>“I give up” (and – “I quit”)</a:t>
            </a:r>
          </a:p>
          <a:p>
            <a:pPr marL="514350" indent="-514350">
              <a:buFont typeface="+mj-lt"/>
              <a:buAutoNum type="arabicPeriod"/>
            </a:pPr>
            <a:r>
              <a:rPr lang="en-US" dirty="0"/>
              <a:t>“Its out of control!”</a:t>
            </a:r>
          </a:p>
          <a:p>
            <a:pPr marL="0" indent="0">
              <a:buNone/>
            </a:pPr>
            <a:r>
              <a:rPr lang="en-US" dirty="0"/>
              <a:t>Net Result: On average, a medium capacity government</a:t>
            </a:r>
          </a:p>
        </p:txBody>
      </p:sp>
    </p:spTree>
    <p:extLst>
      <p:ext uri="{BB962C8B-B14F-4D97-AF65-F5344CB8AC3E}">
        <p14:creationId xmlns:p14="http://schemas.microsoft.com/office/powerpoint/2010/main" val="1958120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Lights on, nobody home</a:t>
            </a:r>
          </a:p>
        </p:txBody>
      </p:sp>
      <p:sp>
        <p:nvSpPr>
          <p:cNvPr id="3" name="Content Placeholder 2"/>
          <p:cNvSpPr>
            <a:spLocks noGrp="1"/>
          </p:cNvSpPr>
          <p:nvPr>
            <p:ph idx="1"/>
          </p:nvPr>
        </p:nvSpPr>
        <p:spPr/>
        <p:txBody>
          <a:bodyPr/>
          <a:lstStyle/>
          <a:p>
            <a:r>
              <a:rPr lang="en-US" dirty="0"/>
              <a:t>Huge numbers of vacancies in policy making jobs at any given point in time – </a:t>
            </a:r>
            <a:r>
              <a:rPr lang="en-US" b="1" dirty="0"/>
              <a:t>app. 25%!</a:t>
            </a:r>
          </a:p>
          <a:p>
            <a:pPr lvl="1"/>
            <a:r>
              <a:rPr lang="en-US" dirty="0"/>
              <a:t>Most appointees stay only about 18 months</a:t>
            </a:r>
          </a:p>
          <a:p>
            <a:pPr lvl="1"/>
            <a:r>
              <a:rPr lang="en-US" dirty="0"/>
              <a:t>They move on after burnishing the resume</a:t>
            </a:r>
          </a:p>
          <a:p>
            <a:pPr lvl="1"/>
            <a:r>
              <a:rPr lang="en-US" dirty="0"/>
              <a:t>Filling the job, including confirmation during polarized government, takes many months</a:t>
            </a:r>
          </a:p>
          <a:p>
            <a:pPr lvl="1"/>
            <a:r>
              <a:rPr lang="en-US" dirty="0"/>
              <a:t>Result: Lots &amp; lots of empty policy jobs</a:t>
            </a:r>
          </a:p>
          <a:p>
            <a:r>
              <a:rPr lang="en-US" dirty="0"/>
              <a:t>At beginning of term, govt is essentially “hollow” </a:t>
            </a:r>
          </a:p>
        </p:txBody>
      </p:sp>
    </p:spTree>
    <p:extLst>
      <p:ext uri="{BB962C8B-B14F-4D97-AF65-F5344CB8AC3E}">
        <p14:creationId xmlns:p14="http://schemas.microsoft.com/office/powerpoint/2010/main" val="541593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Lights On, Nobody Home</a:t>
            </a:r>
          </a:p>
        </p:txBody>
      </p:sp>
      <p:pic>
        <p:nvPicPr>
          <p:cNvPr id="6146" name="Picture 2" descr="http://blog.cleveland.com/business_impact/2009/07/large_madoff-off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7162800" cy="475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102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t>Case Study: Obama Admin attempting to counter the 2008 economic collapse</a:t>
            </a:r>
          </a:p>
        </p:txBody>
      </p:sp>
      <p:sp>
        <p:nvSpPr>
          <p:cNvPr id="4" name="Subtitle 3"/>
          <p:cNvSpPr>
            <a:spLocks noGrp="1"/>
          </p:cNvSpPr>
          <p:nvPr>
            <p:ph type="subTitle" idx="1"/>
          </p:nvPr>
        </p:nvSpPr>
        <p:spPr/>
        <p:txBody>
          <a:bodyPr/>
          <a:lstStyle/>
          <a:p>
            <a:r>
              <a:rPr lang="en-US" dirty="0"/>
              <a:t>Almost no one in policy jobs at Treasury</a:t>
            </a:r>
          </a:p>
        </p:txBody>
      </p:sp>
    </p:spTree>
    <p:extLst>
      <p:ext uri="{BB962C8B-B14F-4D97-AF65-F5344CB8AC3E}">
        <p14:creationId xmlns:p14="http://schemas.microsoft.com/office/powerpoint/2010/main" val="3999089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What’s This Job, Again?</a:t>
            </a:r>
          </a:p>
        </p:txBody>
      </p:sp>
      <p:sp>
        <p:nvSpPr>
          <p:cNvPr id="3" name="Content Placeholder 2"/>
          <p:cNvSpPr>
            <a:spLocks noGrp="1"/>
          </p:cNvSpPr>
          <p:nvPr>
            <p:ph idx="1"/>
          </p:nvPr>
        </p:nvSpPr>
        <p:spPr/>
        <p:txBody>
          <a:bodyPr>
            <a:normAutofit/>
          </a:bodyPr>
          <a:lstStyle/>
          <a:p>
            <a:pPr marL="0" indent="0">
              <a:buNone/>
            </a:pPr>
            <a:r>
              <a:rPr lang="en-US" dirty="0"/>
              <a:t>Relatively low levels of knowledge and weak personnel networks among those in most policy job holders</a:t>
            </a:r>
          </a:p>
          <a:p>
            <a:pPr lvl="1"/>
            <a:r>
              <a:rPr lang="en-US" dirty="0"/>
              <a:t>In some cases due to a low level patronage appointment (FEMA: “Heck of job Brownie”)</a:t>
            </a:r>
          </a:p>
          <a:p>
            <a:pPr lvl="1"/>
            <a:r>
              <a:rPr lang="en-US" dirty="0"/>
              <a:t>More typically due to </a:t>
            </a:r>
            <a:r>
              <a:rPr lang="en-US" b="1" dirty="0"/>
              <a:t>short tenure</a:t>
            </a:r>
            <a:r>
              <a:rPr lang="en-US" dirty="0"/>
              <a:t>: lack of familiarity with details, personnel networks, history, and not there long enough to learn</a:t>
            </a:r>
          </a:p>
          <a:p>
            <a:pPr lvl="1"/>
            <a:r>
              <a:rPr lang="en-US" dirty="0"/>
              <a:t>Little interest in long-term projects</a:t>
            </a:r>
          </a:p>
          <a:p>
            <a:pPr lvl="1"/>
            <a:r>
              <a:rPr lang="en-US" dirty="0"/>
              <a:t>Few long-term relationships based on trust (relational contracting impossible)</a:t>
            </a:r>
          </a:p>
        </p:txBody>
      </p:sp>
    </p:spTree>
    <p:extLst>
      <p:ext uri="{BB962C8B-B14F-4D97-AF65-F5344CB8AC3E}">
        <p14:creationId xmlns:p14="http://schemas.microsoft.com/office/powerpoint/2010/main" val="448319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this job again?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450" y="1547813"/>
            <a:ext cx="5789150" cy="508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05417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I give up (and – I quit) </a:t>
            </a:r>
          </a:p>
        </p:txBody>
      </p:sp>
      <p:sp>
        <p:nvSpPr>
          <p:cNvPr id="3" name="Content Placeholder 2"/>
          <p:cNvSpPr>
            <a:spLocks noGrp="1"/>
          </p:cNvSpPr>
          <p:nvPr>
            <p:ph idx="1"/>
          </p:nvPr>
        </p:nvSpPr>
        <p:spPr/>
        <p:txBody>
          <a:bodyPr/>
          <a:lstStyle/>
          <a:p>
            <a:pPr marL="0" indent="0">
              <a:buNone/>
            </a:pPr>
            <a:r>
              <a:rPr lang="en-US" dirty="0"/>
              <a:t>Blocked career paths for career civil servants</a:t>
            </a:r>
          </a:p>
          <a:p>
            <a:pPr marL="0" indent="0">
              <a:buNone/>
            </a:pPr>
            <a:r>
              <a:rPr lang="en-US" dirty="0"/>
              <a:t>&amp; Little influence over policy </a:t>
            </a:r>
          </a:p>
          <a:p>
            <a:endParaRPr lang="en-US" dirty="0"/>
          </a:p>
        </p:txBody>
      </p:sp>
    </p:spTree>
    <p:extLst>
      <p:ext uri="{BB962C8B-B14F-4D97-AF65-F5344CB8AC3E}">
        <p14:creationId xmlns:p14="http://schemas.microsoft.com/office/powerpoint/2010/main" val="1116546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t everyone gets to be an astronaut when they grow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129586" cy="5731557"/>
          </a:xfrm>
          <a:prstGeom prst="rect">
            <a:avLst/>
          </a:prstGeom>
          <a:noFill/>
          <a:extLst>
            <a:ext uri="{909E8E84-426E-40DD-AFC4-6F175D3DCCD1}">
              <a14:hiddenFill xmlns:a14="http://schemas.microsoft.com/office/drawing/2010/main">
                <a:solidFill>
                  <a:srgbClr val="FFFFFF"/>
                </a:solidFill>
              </a14:hiddenFill>
            </a:ext>
          </a:extLst>
        </p:spPr>
      </p:pic>
      <p:sp>
        <p:nvSpPr>
          <p:cNvPr id="2" name="Diagonal Stripe 1"/>
          <p:cNvSpPr/>
          <p:nvPr/>
        </p:nvSpPr>
        <p:spPr>
          <a:xfrm>
            <a:off x="4648200" y="5562600"/>
            <a:ext cx="990600" cy="53340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299856" y="5791200"/>
            <a:ext cx="2095500" cy="381000"/>
          </a:xfrm>
          <a:prstGeom prst="rect">
            <a:avLst/>
          </a:prstGeom>
          <a:noFill/>
        </p:spPr>
        <p:txBody>
          <a:bodyPr wrap="square" rtlCol="0">
            <a:spAutoFit/>
          </a:bodyPr>
          <a:lstStyle/>
          <a:p>
            <a:r>
              <a:rPr lang="en-US" dirty="0">
                <a:solidFill>
                  <a:schemeClr val="bg1"/>
                </a:solidFill>
              </a:rPr>
              <a:t>Policy Maker</a:t>
            </a:r>
          </a:p>
        </p:txBody>
      </p:sp>
    </p:spTree>
    <p:extLst>
      <p:ext uri="{BB962C8B-B14F-4D97-AF65-F5344CB8AC3E}">
        <p14:creationId xmlns:p14="http://schemas.microsoft.com/office/powerpoint/2010/main" val="317562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a:t>Predictable result</a:t>
            </a:r>
          </a:p>
        </p:txBody>
      </p:sp>
    </p:spTree>
    <p:extLst>
      <p:ext uri="{BB962C8B-B14F-4D97-AF65-F5344CB8AC3E}">
        <p14:creationId xmlns:p14="http://schemas.microsoft.com/office/powerpoint/2010/main" val="3497516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dirty="0"/>
              <a:t>Personnel Policies</a:t>
            </a:r>
          </a:p>
        </p:txBody>
      </p:sp>
      <p:sp>
        <p:nvSpPr>
          <p:cNvPr id="3" name="Subtitle 2"/>
          <p:cNvSpPr>
            <a:spLocks noGrp="1"/>
          </p:cNvSpPr>
          <p:nvPr>
            <p:ph type="subTitle" idx="1"/>
          </p:nvPr>
        </p:nvSpPr>
        <p:spPr>
          <a:xfrm>
            <a:off x="1371600" y="3048000"/>
            <a:ext cx="6858000" cy="3429000"/>
          </a:xfrm>
        </p:spPr>
        <p:txBody>
          <a:bodyPr>
            <a:normAutofit/>
          </a:bodyPr>
          <a:lstStyle/>
          <a:p>
            <a:r>
              <a:rPr lang="en-US" dirty="0"/>
              <a:t>72,000 employees</a:t>
            </a:r>
          </a:p>
          <a:p>
            <a:r>
              <a:rPr lang="en-US" dirty="0"/>
              <a:t>Employees specialize tightly in order to have extremely high expertise in functional areas</a:t>
            </a:r>
          </a:p>
          <a:p>
            <a:r>
              <a:rPr lang="en-US" dirty="0"/>
              <a:t>Projects have a “directly responsible individual” with high accountability </a:t>
            </a:r>
          </a:p>
          <a:p>
            <a:r>
              <a:rPr lang="en-US" dirty="0"/>
              <a:t>Compensation often uses stock options</a:t>
            </a:r>
          </a:p>
          <a:p>
            <a:r>
              <a:rPr lang="en-US" dirty="0"/>
              <a:t>Apple “fellows” reward contributions, paid sabbaticals for top engineers</a:t>
            </a:r>
          </a:p>
        </p:txBody>
      </p:sp>
    </p:spTree>
    <p:extLst>
      <p:ext uri="{BB962C8B-B14F-4D97-AF65-F5344CB8AC3E}">
        <p14:creationId xmlns:p14="http://schemas.microsoft.com/office/powerpoint/2010/main" val="535481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 some point, hanging in there just makes you look like an even bigger los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774" y="381000"/>
            <a:ext cx="8538426" cy="60198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569987" y="5845628"/>
            <a:ext cx="1754613" cy="0"/>
          </a:xfrm>
          <a:prstGeom prst="line">
            <a:avLst/>
          </a:prstGeom>
        </p:spPr>
        <p:style>
          <a:lnRef idx="3">
            <a:schemeClr val="accent2"/>
          </a:lnRef>
          <a:fillRef idx="0">
            <a:schemeClr val="accent2"/>
          </a:fillRef>
          <a:effectRef idx="2">
            <a:schemeClr val="accent2"/>
          </a:effectRef>
          <a:fontRef idx="minor">
            <a:schemeClr val="tx1"/>
          </a:fontRef>
        </p:style>
      </p:cxnSp>
      <p:sp>
        <p:nvSpPr>
          <p:cNvPr id="4" name="TextBox 3"/>
          <p:cNvSpPr txBox="1"/>
          <p:nvPr/>
        </p:nvSpPr>
        <p:spPr>
          <a:xfrm>
            <a:off x="6324600" y="5650468"/>
            <a:ext cx="2209800" cy="369332"/>
          </a:xfrm>
          <a:prstGeom prst="rect">
            <a:avLst/>
          </a:prstGeom>
          <a:noFill/>
        </p:spPr>
        <p:txBody>
          <a:bodyPr wrap="square" rtlCol="0">
            <a:spAutoFit/>
          </a:bodyPr>
          <a:lstStyle/>
          <a:p>
            <a:r>
              <a:rPr lang="en-US" dirty="0">
                <a:solidFill>
                  <a:schemeClr val="bg1"/>
                </a:solidFill>
              </a:rPr>
              <a:t>Working Hard</a:t>
            </a:r>
          </a:p>
        </p:txBody>
      </p:sp>
    </p:spTree>
    <p:extLst>
      <p:ext uri="{BB962C8B-B14F-4D97-AF65-F5344CB8AC3E}">
        <p14:creationId xmlns:p14="http://schemas.microsoft.com/office/powerpoint/2010/main" val="163674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Micro-foundations </a:t>
            </a:r>
          </a:p>
        </p:txBody>
      </p:sp>
      <p:sp>
        <p:nvSpPr>
          <p:cNvPr id="3" name="Content Placeholder 2"/>
          <p:cNvSpPr>
            <a:spLocks noGrp="1"/>
          </p:cNvSpPr>
          <p:nvPr>
            <p:ph idx="1"/>
          </p:nvPr>
        </p:nvSpPr>
        <p:spPr/>
        <p:txBody>
          <a:bodyPr>
            <a:normAutofit fontScale="92500"/>
          </a:bodyPr>
          <a:lstStyle/>
          <a:p>
            <a:r>
              <a:rPr lang="en-US" dirty="0"/>
              <a:t>Politicization seriously degrades job satisfaction</a:t>
            </a:r>
          </a:p>
          <a:p>
            <a:r>
              <a:rPr lang="en-US" dirty="0"/>
              <a:t>Best bureaucrats have outside options – they leave</a:t>
            </a:r>
          </a:p>
          <a:p>
            <a:pPr lvl="1"/>
            <a:r>
              <a:rPr lang="en-US" dirty="0"/>
              <a:t>Ex: Porter Goss’s effect on CIA</a:t>
            </a:r>
          </a:p>
          <a:p>
            <a:r>
              <a:rPr lang="en-US" dirty="0"/>
              <a:t>Many politicization tactics try to induce exit or reduce power of skilled bureaucrats</a:t>
            </a:r>
          </a:p>
          <a:p>
            <a:r>
              <a:rPr lang="en-US" dirty="0"/>
              <a:t>Political replacements often have less skill/knowledge/expertise/personnel networks</a:t>
            </a:r>
          </a:p>
          <a:p>
            <a:r>
              <a:rPr lang="en-US" b="1" dirty="0"/>
              <a:t>Politicization de-motivates remaining professionals</a:t>
            </a:r>
          </a:p>
          <a:p>
            <a:pPr lvl="1"/>
            <a:r>
              <a:rPr lang="en-US" dirty="0"/>
              <a:t>Less effort </a:t>
            </a:r>
          </a:p>
          <a:p>
            <a:pPr lvl="1"/>
            <a:r>
              <a:rPr lang="en-US" dirty="0"/>
              <a:t>Less investment in own expertise</a:t>
            </a:r>
          </a:p>
          <a:p>
            <a:pPr lvl="1"/>
            <a:endParaRPr lang="en-US" dirty="0"/>
          </a:p>
        </p:txBody>
      </p:sp>
    </p:spTree>
    <p:extLst>
      <p:ext uri="{BB962C8B-B14F-4D97-AF65-F5344CB8AC3E}">
        <p14:creationId xmlns:p14="http://schemas.microsoft.com/office/powerpoint/2010/main" val="28575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5" end="5"/>
                                            </p:txEl>
                                          </p:spTgt>
                                        </p:tgtEl>
                                        <p:attrNameLst>
                                          <p:attrName>style.fontSize</p:attrName>
                                        </p:attrNameLst>
                                      </p:cBhvr>
                                    </p:anim>
                                  </p:childTnLst>
                                </p:cTn>
                              </p:par>
                              <p:par>
                                <p:cTn id="7" presetID="4" presetClass="emph" presetSubtype="2" fill="hold" nodeType="withEffect">
                                  <p:stCondLst>
                                    <p:cond delay="0"/>
                                  </p:stCondLst>
                                  <p:childTnLst>
                                    <p:anim to="1.5" calcmode="lin" valueType="num">
                                      <p:cBhvr override="childStyle">
                                        <p:cTn id="8" dur="2000" fill="hold"/>
                                        <p:tgtEl>
                                          <p:spTgt spid="3">
                                            <p:txEl>
                                              <p:pRg st="6" end="6"/>
                                            </p:txEl>
                                          </p:spTgt>
                                        </p:tgtEl>
                                        <p:attrNameLst>
                                          <p:attrName>style.fontSize</p:attrName>
                                        </p:attrNameLst>
                                      </p:cBhvr>
                                    </p:anim>
                                  </p:childTnLst>
                                </p:cTn>
                              </p:par>
                              <p:par>
                                <p:cTn id="9" presetID="4" presetClass="emph" presetSubtype="2" fill="hold" nodeType="withEffect">
                                  <p:stCondLst>
                                    <p:cond delay="0"/>
                                  </p:stCondLst>
                                  <p:childTnLst>
                                    <p:anim to="1.5" calcmode="lin" valueType="num">
                                      <p:cBhvr override="childStyle">
                                        <p:cTn id="10" dur="2000" fill="hold"/>
                                        <p:tgtEl>
                                          <p:spTgt spid="3">
                                            <p:txEl>
                                              <p:pRg st="7" end="7"/>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96836"/>
            <a:ext cx="7772400" cy="1924050"/>
          </a:xfrm>
        </p:spPr>
        <p:txBody>
          <a:bodyPr>
            <a:normAutofit fontScale="90000"/>
          </a:bodyPr>
          <a:lstStyle/>
          <a:p>
            <a:r>
              <a:rPr lang="en-US" dirty="0"/>
              <a:t>Result: Low effort, low investment in human capital and job specific skills by civil servants</a:t>
            </a:r>
          </a:p>
        </p:txBody>
      </p:sp>
      <p:sp>
        <p:nvSpPr>
          <p:cNvPr id="3" name="Subtitle 2"/>
          <p:cNvSpPr>
            <a:spLocks noGrp="1"/>
          </p:cNvSpPr>
          <p:nvPr>
            <p:ph type="subTitle" idx="1"/>
          </p:nvPr>
        </p:nvSpPr>
        <p:spPr>
          <a:xfrm>
            <a:off x="1143000" y="4691928"/>
            <a:ext cx="6858000" cy="1655762"/>
          </a:xfrm>
        </p:spPr>
        <p:txBody>
          <a:bodyPr/>
          <a:lstStyle/>
          <a:p>
            <a:r>
              <a:rPr lang="en-US" dirty="0"/>
              <a:t>Also, thoroughly demoralized</a:t>
            </a:r>
          </a:p>
          <a:p>
            <a:r>
              <a:rPr lang="en-US" dirty="0"/>
              <a:t>Who remains in these jobs?</a:t>
            </a:r>
          </a:p>
        </p:txBody>
      </p:sp>
    </p:spTree>
    <p:extLst>
      <p:ext uri="{BB962C8B-B14F-4D97-AF65-F5344CB8AC3E}">
        <p14:creationId xmlns:p14="http://schemas.microsoft.com/office/powerpoint/2010/main" val="3384805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Its out of control</a:t>
            </a:r>
          </a:p>
        </p:txBody>
      </p:sp>
      <p:sp>
        <p:nvSpPr>
          <p:cNvPr id="3" name="Content Placeholder 2"/>
          <p:cNvSpPr>
            <a:spLocks noGrp="1"/>
          </p:cNvSpPr>
          <p:nvPr>
            <p:ph idx="1"/>
          </p:nvPr>
        </p:nvSpPr>
        <p:spPr/>
        <p:txBody>
          <a:bodyPr>
            <a:normAutofit/>
          </a:bodyPr>
          <a:lstStyle/>
          <a:p>
            <a:r>
              <a:rPr lang="en-US" dirty="0"/>
              <a:t>Subcontracted government often works very poorly</a:t>
            </a:r>
          </a:p>
          <a:p>
            <a:pPr lvl="1"/>
            <a:r>
              <a:rPr lang="en-US" dirty="0"/>
              <a:t>Low accountability of contractors </a:t>
            </a:r>
          </a:p>
          <a:p>
            <a:pPr lvl="1"/>
            <a:r>
              <a:rPr lang="en-US" dirty="0"/>
              <a:t>Extreme difficulty in coordinating them</a:t>
            </a:r>
          </a:p>
          <a:p>
            <a:pPr lvl="1"/>
            <a:r>
              <a:rPr lang="en-US" dirty="0"/>
              <a:t>Extreme difficulty in firing them for poor performance </a:t>
            </a:r>
          </a:p>
          <a:p>
            <a:r>
              <a:rPr lang="en-US" dirty="0"/>
              <a:t>Adding new functions to government becomes problematic</a:t>
            </a:r>
          </a:p>
          <a:p>
            <a:r>
              <a:rPr lang="en-US" dirty="0"/>
              <a:t>IT innovations in particular become very </a:t>
            </a:r>
            <a:r>
              <a:rPr lang="en-US" dirty="0" err="1"/>
              <a:t>very</a:t>
            </a:r>
            <a:r>
              <a:rPr lang="en-US" dirty="0"/>
              <a:t> difficult</a:t>
            </a:r>
          </a:p>
        </p:txBody>
      </p:sp>
    </p:spTree>
    <p:extLst>
      <p:ext uri="{BB962C8B-B14F-4D97-AF65-F5344CB8AC3E}">
        <p14:creationId xmlns:p14="http://schemas.microsoft.com/office/powerpoint/2010/main" val="3199016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 The Sinkhole of Bureaucracy</a:t>
            </a:r>
          </a:p>
        </p:txBody>
      </p:sp>
      <p:sp>
        <p:nvSpPr>
          <p:cNvPr id="3" name="Content Placeholder 2"/>
          <p:cNvSpPr>
            <a:spLocks noGrp="1"/>
          </p:cNvSpPr>
          <p:nvPr>
            <p:ph idx="1"/>
          </p:nvPr>
        </p:nvSpPr>
        <p:spPr/>
        <p:txBody>
          <a:bodyPr>
            <a:normAutofit fontScale="85000" lnSpcReduction="10000"/>
          </a:bodyPr>
          <a:lstStyle/>
          <a:p>
            <a:r>
              <a:rPr lang="en-US" dirty="0">
                <a:hlinkClick r:id="rId2"/>
              </a:rPr>
              <a:t>http://www.washingtonpost.com/sf/national/2014/03/22/sinkhole-of-bureaucracy</a:t>
            </a:r>
            <a:endParaRPr lang="en-US" dirty="0"/>
          </a:p>
          <a:p>
            <a:pPr marL="0" indent="0">
              <a:buNone/>
            </a:pPr>
            <a:r>
              <a:rPr lang="en-US" dirty="0"/>
              <a:t>“Here, inside the caverns of an old Pennsylvania limestone mine, there are 600 employees of the Office of Personnel Management. Their task is nothing top-secret. It is to process the retirement papers of the government’s own workers.</a:t>
            </a:r>
          </a:p>
          <a:p>
            <a:pPr marL="0" indent="0">
              <a:buNone/>
            </a:pPr>
            <a:r>
              <a:rPr lang="en-US" dirty="0"/>
              <a:t>But that system has a spectacular flaw. It still must be done entirely by hand, and almost entirely on paper... During the past 30 years, administrations have spent more than $100 million trying to automate the old-fashioned process in the mine and make it run at the speed of computers.</a:t>
            </a:r>
          </a:p>
          <a:p>
            <a:pPr marL="0" indent="0">
              <a:buNone/>
            </a:pPr>
            <a:r>
              <a:rPr lang="en-US" dirty="0"/>
              <a:t>They couldn’t.”</a:t>
            </a:r>
          </a:p>
          <a:p>
            <a:endParaRPr lang="en-US" dirty="0"/>
          </a:p>
          <a:p>
            <a:endParaRPr lang="en-US" dirty="0"/>
          </a:p>
        </p:txBody>
      </p:sp>
    </p:spTree>
    <p:extLst>
      <p:ext uri="{BB962C8B-B14F-4D97-AF65-F5344CB8AC3E}">
        <p14:creationId xmlns:p14="http://schemas.microsoft.com/office/powerpoint/2010/main" val="36183000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There are many similar examples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9592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447800"/>
            <a:ext cx="7772400" cy="1470025"/>
          </a:xfrm>
        </p:spPr>
        <p:txBody>
          <a:bodyPr>
            <a:normAutofit fontScale="90000"/>
          </a:bodyPr>
          <a:lstStyle/>
          <a:p>
            <a:r>
              <a:rPr lang="en-US" dirty="0"/>
              <a:t>FAA Flight Control System</a:t>
            </a:r>
          </a:p>
        </p:txBody>
      </p:sp>
      <p:sp>
        <p:nvSpPr>
          <p:cNvPr id="5" name="Subtitle 4"/>
          <p:cNvSpPr>
            <a:spLocks noGrp="1"/>
          </p:cNvSpPr>
          <p:nvPr>
            <p:ph type="subTitle" idx="1"/>
          </p:nvPr>
        </p:nvSpPr>
        <p:spPr>
          <a:xfrm>
            <a:off x="1371600" y="3276600"/>
            <a:ext cx="6400800" cy="2667000"/>
          </a:xfrm>
        </p:spPr>
        <p:txBody>
          <a:bodyPr>
            <a:normAutofit/>
          </a:bodyPr>
          <a:lstStyle/>
          <a:p>
            <a:r>
              <a:rPr lang="en-US" dirty="0"/>
              <a:t>“Flying Blind: The Tech Unfriendly Skies,” </a:t>
            </a:r>
            <a:r>
              <a:rPr lang="en-US" i="1" dirty="0"/>
              <a:t>Wired</a:t>
            </a:r>
            <a:r>
              <a:rPr lang="en-US" dirty="0"/>
              <a:t> March 2015 </a:t>
            </a:r>
            <a:r>
              <a:rPr lang="en-US" dirty="0">
                <a:hlinkClick r:id="rId2"/>
              </a:rPr>
              <a:t>http://www.wired.com/2015/02/air-traffic-control/</a:t>
            </a:r>
            <a:endParaRPr lang="en-US" dirty="0"/>
          </a:p>
        </p:txBody>
      </p:sp>
    </p:spTree>
    <p:extLst>
      <p:ext uri="{BB962C8B-B14F-4D97-AF65-F5344CB8AC3E}">
        <p14:creationId xmlns:p14="http://schemas.microsoft.com/office/powerpoint/2010/main" val="2324501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IRS Computers</a:t>
            </a:r>
          </a:p>
        </p:txBody>
      </p:sp>
      <p:sp>
        <p:nvSpPr>
          <p:cNvPr id="3" name="Subtitle 2"/>
          <p:cNvSpPr>
            <a:spLocks noGrp="1"/>
          </p:cNvSpPr>
          <p:nvPr>
            <p:ph type="subTitle" idx="1"/>
          </p:nvPr>
        </p:nvSpPr>
        <p:spPr/>
        <p:txBody>
          <a:bodyPr>
            <a:normAutofit/>
          </a:bodyPr>
          <a:lstStyle/>
          <a:p>
            <a:r>
              <a:rPr lang="en-US" dirty="0"/>
              <a:t>Horribly bungled upgrade attempt Many GAO reports, Bozeman</a:t>
            </a:r>
          </a:p>
          <a:p>
            <a:r>
              <a:rPr lang="en-US" dirty="0"/>
              <a:t>They continue to use 1960s technology</a:t>
            </a:r>
          </a:p>
          <a:p>
            <a:endParaRPr lang="en-US" dirty="0"/>
          </a:p>
        </p:txBody>
      </p:sp>
    </p:spTree>
    <p:extLst>
      <p:ext uri="{BB962C8B-B14F-4D97-AF65-F5344CB8AC3E}">
        <p14:creationId xmlns:p14="http://schemas.microsoft.com/office/powerpoint/2010/main" val="36842813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 Hospital Construction (Denver) </a:t>
            </a:r>
          </a:p>
        </p:txBody>
      </p:sp>
      <p:sp>
        <p:nvSpPr>
          <p:cNvPr id="3" name="Content Placeholder 2"/>
          <p:cNvSpPr>
            <a:spLocks noGrp="1"/>
          </p:cNvSpPr>
          <p:nvPr>
            <p:ph idx="1"/>
          </p:nvPr>
        </p:nvSpPr>
        <p:spPr/>
        <p:txBody>
          <a:bodyPr>
            <a:normAutofit/>
          </a:bodyPr>
          <a:lstStyle/>
          <a:p>
            <a:pPr lvl="2"/>
            <a:r>
              <a:rPr lang="en-US" dirty="0">
                <a:hlinkClick r:id="rId2"/>
              </a:rPr>
              <a:t>bhttp://www.washingtonpost.com/politics/va-building-projects-riddled-with-mistakes-and-cost-overruns/2015/04/13/e66279b4-d4b9-11e4-a62f-ee745911a4ff_story.html</a:t>
            </a:r>
            <a:endParaRPr lang="en-US" dirty="0"/>
          </a:p>
          <a:p>
            <a:r>
              <a:rPr lang="en-US" dirty="0"/>
              <a:t>“The combination of extravagant planning divorced from financial reality and bungled ­execution has bedeviled several recent VA projects, the GAO found.”</a:t>
            </a:r>
          </a:p>
          <a:p>
            <a:r>
              <a:rPr lang="en-US" sz="1400" dirty="0">
                <a:hlinkClick r:id="rId3"/>
              </a:rPr>
              <a:t>http://www.washingtonpost.com/blogs/federal-eye/wp/2015/05/22/money-and-time-is-running-out-for-vas-denver-hospital/?tid=hpModule_308f7142-9199-11e2-bdea-e32ad90da239&amp;hpid=z15</a:t>
            </a:r>
            <a:endParaRPr lang="en-US" sz="1400" dirty="0"/>
          </a:p>
          <a:p>
            <a:endParaRPr lang="en-US" dirty="0"/>
          </a:p>
        </p:txBody>
      </p:sp>
    </p:spTree>
    <p:extLst>
      <p:ext uri="{BB962C8B-B14F-4D97-AF65-F5344CB8AC3E}">
        <p14:creationId xmlns:p14="http://schemas.microsoft.com/office/powerpoint/2010/main" val="3499727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Out of Control!</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95425"/>
            <a:ext cx="857250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437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Imagine Tim Cook tries an experiment in personnel policies ….</a:t>
            </a:r>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a:t>All top decision makers are fired and re-hired from people outside Apple on the basis of personal loyalty to Cook</a:t>
            </a:r>
          </a:p>
          <a:p>
            <a:r>
              <a:rPr lang="en-US" dirty="0"/>
              <a:t>Henceforth no Apple employee is allowed to rise into a top decision-making job – only Cook appointed outsiders</a:t>
            </a:r>
          </a:p>
          <a:p>
            <a:r>
              <a:rPr lang="en-US" dirty="0"/>
              <a:t>Cook expands the central office and runs many projects from his headquarters, over-ruling or ignoring Apple engineers and designers</a:t>
            </a:r>
          </a:p>
          <a:p>
            <a:r>
              <a:rPr lang="en-US" dirty="0"/>
              <a:t>Otherwise, many design, engineering, manufacturing, and marketing projects are sub-contracted to companies outside Apple</a:t>
            </a:r>
          </a:p>
          <a:p>
            <a:r>
              <a:rPr lang="en-US" dirty="0"/>
              <a:t>Sub-contractors are encouraged to make cash payments to Apple Board members who are allowed to intervene below </a:t>
            </a:r>
          </a:p>
          <a:p>
            <a:r>
              <a:rPr lang="en-US" dirty="0"/>
              <a:t>At random intervals Cook imposes hiring freezes, furloughs, and pay cuts</a:t>
            </a:r>
          </a:p>
        </p:txBody>
      </p:sp>
    </p:spTree>
    <p:extLst>
      <p:ext uri="{BB962C8B-B14F-4D97-AF65-F5344CB8AC3E}">
        <p14:creationId xmlns:p14="http://schemas.microsoft.com/office/powerpoint/2010/main" val="105659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2066925"/>
            <a:ext cx="476250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5455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Bottom Line</a:t>
            </a:r>
          </a:p>
        </p:txBody>
      </p:sp>
      <p:sp>
        <p:nvSpPr>
          <p:cNvPr id="5" name="Subtitle 4"/>
          <p:cNvSpPr>
            <a:spLocks noGrp="1"/>
          </p:cNvSpPr>
          <p:nvPr>
            <p:ph type="subTitle" idx="1"/>
          </p:nvPr>
        </p:nvSpPr>
        <p:spPr/>
        <p:txBody>
          <a:bodyPr>
            <a:normAutofit/>
          </a:bodyPr>
          <a:lstStyle/>
          <a:p>
            <a:r>
              <a:rPr lang="en-US" dirty="0"/>
              <a:t>The Big 4 Personnel Policies have seriously degraded the capacity of the US federal government to govern.</a:t>
            </a:r>
          </a:p>
          <a:p>
            <a:r>
              <a:rPr lang="en-US" b="1" dirty="0"/>
              <a:t>With some exceptions, USG is no longer a high capacity organization</a:t>
            </a:r>
            <a:r>
              <a:rPr lang="en-US" dirty="0"/>
              <a:t>.</a:t>
            </a:r>
          </a:p>
        </p:txBody>
      </p:sp>
    </p:spTree>
    <p:extLst>
      <p:ext uri="{BB962C8B-B14F-4D97-AF65-F5344CB8AC3E}">
        <p14:creationId xmlns:p14="http://schemas.microsoft.com/office/powerpoint/2010/main" val="38314810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Exceptions</a:t>
            </a:r>
          </a:p>
        </p:txBody>
      </p:sp>
      <p:sp>
        <p:nvSpPr>
          <p:cNvPr id="3" name="Content Placeholder 2"/>
          <p:cNvSpPr>
            <a:spLocks noGrp="1"/>
          </p:cNvSpPr>
          <p:nvPr>
            <p:ph idx="1"/>
          </p:nvPr>
        </p:nvSpPr>
        <p:spPr>
          <a:xfrm>
            <a:off x="628650" y="1340568"/>
            <a:ext cx="7886700" cy="5651903"/>
          </a:xfrm>
        </p:spPr>
        <p:txBody>
          <a:bodyPr>
            <a:normAutofit fontScale="92500" lnSpcReduction="20000"/>
          </a:bodyPr>
          <a:lstStyle/>
          <a:p>
            <a:pPr marL="514350" indent="-514350">
              <a:buFont typeface="+mj-lt"/>
              <a:buAutoNum type="arabicPeriod"/>
            </a:pPr>
            <a:r>
              <a:rPr lang="en-US" dirty="0"/>
              <a:t>The military</a:t>
            </a:r>
          </a:p>
          <a:p>
            <a:pPr lvl="1"/>
            <a:r>
              <a:rPr lang="en-US" dirty="0"/>
              <a:t>General officers are NOT political appointees</a:t>
            </a:r>
          </a:p>
          <a:p>
            <a:pPr lvl="1"/>
            <a:r>
              <a:rPr lang="en-US" dirty="0"/>
              <a:t>Military has big budgets</a:t>
            </a:r>
          </a:p>
          <a:p>
            <a:pPr lvl="1"/>
            <a:r>
              <a:rPr lang="en-US" dirty="0"/>
              <a:t>They get lots of experience actually fighting, and try to learn</a:t>
            </a:r>
          </a:p>
          <a:p>
            <a:pPr lvl="1"/>
            <a:r>
              <a:rPr lang="en-US" dirty="0"/>
              <a:t>(Sub contracting is still a problem)</a:t>
            </a:r>
          </a:p>
          <a:p>
            <a:pPr marL="514350" indent="-514350">
              <a:buFont typeface="+mj-lt"/>
              <a:buAutoNum type="arabicPeriod"/>
            </a:pPr>
            <a:r>
              <a:rPr lang="en-US" dirty="0"/>
              <a:t>The national security agencies</a:t>
            </a:r>
          </a:p>
          <a:p>
            <a:pPr lvl="1"/>
            <a:r>
              <a:rPr lang="en-US" dirty="0"/>
              <a:t>Most executives at, e.g., the NSA are NOT political appointees</a:t>
            </a:r>
          </a:p>
          <a:p>
            <a:pPr lvl="1"/>
            <a:r>
              <a:rPr lang="en-US" dirty="0"/>
              <a:t>They have big budgets</a:t>
            </a:r>
          </a:p>
          <a:p>
            <a:pPr lvl="1"/>
            <a:r>
              <a:rPr lang="en-US" dirty="0"/>
              <a:t>(Sub contracting is still a problem)</a:t>
            </a:r>
          </a:p>
          <a:p>
            <a:pPr marL="514350" indent="-514350">
              <a:buFont typeface="+mj-lt"/>
              <a:buAutoNum type="arabicPeriod"/>
            </a:pPr>
            <a:r>
              <a:rPr lang="en-US" dirty="0"/>
              <a:t>The Foreign service</a:t>
            </a:r>
          </a:p>
          <a:p>
            <a:pPr lvl="1"/>
            <a:r>
              <a:rPr lang="en-US" dirty="0"/>
              <a:t>However, many ambassadors and all top State Department officials are political appointees</a:t>
            </a:r>
          </a:p>
          <a:p>
            <a:pPr marL="514350" indent="-514350">
              <a:buFont typeface="+mj-lt"/>
              <a:buAutoNum type="arabicPeriod"/>
            </a:pPr>
            <a:r>
              <a:rPr lang="en-US" dirty="0"/>
              <a:t>Scientific Research Agencies (like NIH) except at top</a:t>
            </a:r>
          </a:p>
          <a:p>
            <a:pPr lvl="1"/>
            <a:r>
              <a:rPr lang="en-US" dirty="0"/>
              <a:t>Grant making a problem</a:t>
            </a:r>
          </a:p>
          <a:p>
            <a:pPr marL="514350" indent="-514350">
              <a:buFont typeface="+mj-lt"/>
              <a:buAutoNum type="arabicPeriod"/>
            </a:pPr>
            <a:r>
              <a:rPr lang="en-US" dirty="0"/>
              <a:t>Office of Management and Budget</a:t>
            </a:r>
          </a:p>
          <a:p>
            <a:pPr lvl="1"/>
            <a:r>
              <a:rPr lang="en-US" dirty="0"/>
              <a:t>Unique structure </a:t>
            </a:r>
          </a:p>
        </p:txBody>
      </p:sp>
    </p:spTree>
    <p:extLst>
      <p:ext uri="{BB962C8B-B14F-4D97-AF65-F5344CB8AC3E}">
        <p14:creationId xmlns:p14="http://schemas.microsoft.com/office/powerpoint/2010/main" val="1886054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But generally --</a:t>
            </a:r>
          </a:p>
        </p:txBody>
      </p:sp>
      <p:sp>
        <p:nvSpPr>
          <p:cNvPr id="5" name="Content Placeholder 4"/>
          <p:cNvSpPr>
            <a:spLocks noGrp="1"/>
          </p:cNvSpPr>
          <p:nvPr>
            <p:ph idx="1"/>
          </p:nvPr>
        </p:nvSpPr>
        <p:spPr/>
        <p:txBody>
          <a:bodyPr/>
          <a:lstStyle/>
          <a:p>
            <a:pPr marL="514350" indent="-514350">
              <a:buFont typeface="+mj-lt"/>
              <a:buAutoNum type="arabicPeriod"/>
            </a:pPr>
            <a:r>
              <a:rPr lang="en-US" dirty="0"/>
              <a:t>“Lights on, nobody’s home”</a:t>
            </a:r>
          </a:p>
          <a:p>
            <a:pPr marL="514350" indent="-514350">
              <a:buFont typeface="+mj-lt"/>
              <a:buAutoNum type="arabicPeriod"/>
            </a:pPr>
            <a:r>
              <a:rPr lang="en-US" dirty="0"/>
              <a:t>“What’s this job again?” </a:t>
            </a:r>
          </a:p>
          <a:p>
            <a:pPr marL="514350" indent="-514350">
              <a:buFont typeface="+mj-lt"/>
              <a:buAutoNum type="arabicPeriod"/>
            </a:pPr>
            <a:r>
              <a:rPr lang="en-US" dirty="0"/>
              <a:t>“I give up” (and – “I quit”)</a:t>
            </a:r>
          </a:p>
          <a:p>
            <a:pPr marL="514350" indent="-514350">
              <a:buFont typeface="+mj-lt"/>
              <a:buAutoNum type="arabicPeriod"/>
            </a:pPr>
            <a:r>
              <a:rPr lang="en-US" dirty="0"/>
              <a:t>“Its out of control!”</a:t>
            </a:r>
          </a:p>
          <a:p>
            <a:pPr marL="0" indent="0">
              <a:buNone/>
            </a:pPr>
            <a:r>
              <a:rPr lang="en-US" dirty="0"/>
              <a:t>Net Result: A medium capacity government</a:t>
            </a:r>
          </a:p>
        </p:txBody>
      </p:sp>
    </p:spTree>
    <p:extLst>
      <p:ext uri="{BB962C8B-B14F-4D97-AF65-F5344CB8AC3E}">
        <p14:creationId xmlns:p14="http://schemas.microsoft.com/office/powerpoint/2010/main" val="3614219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fix a broken system?</a:t>
            </a:r>
          </a:p>
        </p:txBody>
      </p:sp>
      <p:sp>
        <p:nvSpPr>
          <p:cNvPr id="5" name="Content Placeholder 4"/>
          <p:cNvSpPr>
            <a:spLocks noGrp="1"/>
          </p:cNvSpPr>
          <p:nvPr>
            <p:ph idx="1"/>
          </p:nvPr>
        </p:nvSpPr>
        <p:spPr/>
        <p:txBody>
          <a:bodyPr/>
          <a:lstStyle/>
          <a:p>
            <a:r>
              <a:rPr lang="en-US" dirty="0"/>
              <a:t>Reduce the number of political appointees</a:t>
            </a:r>
          </a:p>
          <a:p>
            <a:r>
              <a:rPr lang="en-US" dirty="0"/>
              <a:t>Attract and retain better people in the civil service by, e.g., creating better career paths</a:t>
            </a:r>
          </a:p>
          <a:p>
            <a:r>
              <a:rPr lang="en-US" dirty="0"/>
              <a:t>Shrink EOP</a:t>
            </a:r>
          </a:p>
          <a:p>
            <a:r>
              <a:rPr lang="en-US" dirty="0"/>
              <a:t>Replace contractors with bureaucrats</a:t>
            </a:r>
          </a:p>
          <a:p>
            <a:r>
              <a:rPr lang="en-US" dirty="0"/>
              <a:t>End hiring freezes and shutdowns</a:t>
            </a:r>
          </a:p>
          <a:p>
            <a:r>
              <a:rPr lang="en-US" dirty="0"/>
              <a:t>Reduce partisan warfare</a:t>
            </a:r>
          </a:p>
          <a:p>
            <a:r>
              <a:rPr lang="en-US" dirty="0"/>
              <a:t>Multi-year funding</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029200"/>
            <a:ext cx="26003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78159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37C44-23D8-4360-8658-41E17C833D6F}"/>
              </a:ext>
            </a:extLst>
          </p:cNvPr>
          <p:cNvSpPr>
            <a:spLocks noGrp="1"/>
          </p:cNvSpPr>
          <p:nvPr>
            <p:ph type="ctrTitle"/>
          </p:nvPr>
        </p:nvSpPr>
        <p:spPr/>
        <p:txBody>
          <a:bodyPr/>
          <a:lstStyle/>
          <a:p>
            <a:r>
              <a:rPr lang="en-US" dirty="0"/>
              <a:t>Feasibility?</a:t>
            </a:r>
          </a:p>
        </p:txBody>
      </p:sp>
      <p:sp>
        <p:nvSpPr>
          <p:cNvPr id="5" name="Subtitle 4">
            <a:extLst>
              <a:ext uri="{FF2B5EF4-FFF2-40B4-BE49-F238E27FC236}">
                <a16:creationId xmlns:a16="http://schemas.microsoft.com/office/drawing/2014/main" id="{BC3513B5-F0AF-4E1F-ADDE-F0C24960DB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11809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D768-EB94-4132-8818-5007372F5AC4}"/>
              </a:ext>
            </a:extLst>
          </p:cNvPr>
          <p:cNvSpPr>
            <a:spLocks noGrp="1"/>
          </p:cNvSpPr>
          <p:nvPr>
            <p:ph type="title"/>
          </p:nvPr>
        </p:nvSpPr>
        <p:spPr/>
        <p:txBody>
          <a:bodyPr/>
          <a:lstStyle/>
          <a:p>
            <a:r>
              <a:rPr lang="en-US" dirty="0"/>
              <a:t>Hint: Who did this to the federal civil service???</a:t>
            </a:r>
          </a:p>
        </p:txBody>
      </p:sp>
      <p:sp>
        <p:nvSpPr>
          <p:cNvPr id="3" name="Content Placeholder 2">
            <a:extLst>
              <a:ext uri="{FF2B5EF4-FFF2-40B4-BE49-F238E27FC236}">
                <a16:creationId xmlns:a16="http://schemas.microsoft.com/office/drawing/2014/main" id="{77E80317-971C-4553-9CA3-3C0AF008C222}"/>
              </a:ext>
            </a:extLst>
          </p:cNvPr>
          <p:cNvSpPr>
            <a:spLocks noGrp="1"/>
          </p:cNvSpPr>
          <p:nvPr>
            <p:ph idx="1"/>
          </p:nvPr>
        </p:nvSpPr>
        <p:spPr/>
        <p:txBody>
          <a:bodyPr/>
          <a:lstStyle/>
          <a:p>
            <a:pPr marL="0" indent="0">
              <a:buNone/>
            </a:pPr>
            <a:r>
              <a:rPr lang="en-US" dirty="0"/>
              <a:t>A clever foreign power trying to destroy the capacity of the USG?</a:t>
            </a:r>
          </a:p>
          <a:p>
            <a:pPr marL="0" indent="0">
              <a:buNone/>
            </a:pPr>
            <a:r>
              <a:rPr lang="en-US" b="1" dirty="0"/>
              <a:t>No </a:t>
            </a:r>
            <a:r>
              <a:rPr lang="en-US" dirty="0"/>
              <a:t>… It was</a:t>
            </a:r>
          </a:p>
          <a:p>
            <a:pPr marL="0" indent="0">
              <a:buNone/>
            </a:pPr>
            <a:r>
              <a:rPr lang="en-US" b="1" dirty="0"/>
              <a:t>Presidents</a:t>
            </a:r>
          </a:p>
          <a:p>
            <a:pPr marL="0" indent="0">
              <a:buNone/>
            </a:pPr>
            <a:r>
              <a:rPr lang="en-US" b="1" dirty="0"/>
              <a:t>Congress</a:t>
            </a:r>
          </a:p>
          <a:p>
            <a:pPr marL="0" indent="0">
              <a:buNone/>
            </a:pPr>
            <a:r>
              <a:rPr lang="en-US" dirty="0"/>
              <a:t>While </a:t>
            </a:r>
            <a:r>
              <a:rPr lang="en-US" b="1" dirty="0"/>
              <a:t>citizens</a:t>
            </a:r>
            <a:r>
              <a:rPr lang="en-US" dirty="0"/>
              <a:t> don’t know or care</a:t>
            </a:r>
          </a:p>
        </p:txBody>
      </p:sp>
    </p:spTree>
    <p:extLst>
      <p:ext uri="{BB962C8B-B14F-4D97-AF65-F5344CB8AC3E}">
        <p14:creationId xmlns:p14="http://schemas.microsoft.com/office/powerpoint/2010/main" val="415292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Who has an incentive to fix the system?</a:t>
            </a:r>
          </a:p>
        </p:txBody>
      </p:sp>
      <p:sp>
        <p:nvSpPr>
          <p:cNvPr id="5" name="Subtitle 4"/>
          <p:cNvSpPr>
            <a:spLocks noGrp="1"/>
          </p:cNvSpPr>
          <p:nvPr>
            <p:ph type="subTitle" idx="1"/>
          </p:nvPr>
        </p:nvSpPr>
        <p:spPr>
          <a:xfrm>
            <a:off x="1371600" y="3886200"/>
            <a:ext cx="6400800" cy="24384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019550"/>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7214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897" y="76200"/>
            <a:ext cx="8359903" cy="6661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385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Your Conclusion?</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2951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a:t>What would these policies do to Apple’s culture and competence?</a:t>
            </a:r>
          </a:p>
        </p:txBody>
      </p:sp>
      <p:sp>
        <p:nvSpPr>
          <p:cNvPr id="5" name="Subtitle 4"/>
          <p:cNvSpPr>
            <a:spLocks noGrp="1"/>
          </p:cNvSpPr>
          <p:nvPr>
            <p:ph type="subTitle" idx="1"/>
          </p:nvPr>
        </p:nvSpPr>
        <p:spPr/>
        <p:txBody>
          <a:bodyPr/>
          <a:lstStyle/>
          <a:p>
            <a:r>
              <a:rPr lang="en-US" dirty="0"/>
              <a:t>Think about it … </a:t>
            </a:r>
          </a:p>
        </p:txBody>
      </p:sp>
    </p:spTree>
    <p:extLst>
      <p:ext uri="{BB962C8B-B14F-4D97-AF65-F5344CB8AC3E}">
        <p14:creationId xmlns:p14="http://schemas.microsoft.com/office/powerpoint/2010/main" val="26430695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0D38-BFEC-47FA-A91E-B1231142359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997060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1"/>
            <a:ext cx="7772400" cy="2743200"/>
          </a:xfrm>
        </p:spPr>
        <p:txBody>
          <a:bodyPr>
            <a:normAutofit fontScale="90000"/>
          </a:bodyPr>
          <a:lstStyle/>
          <a:p>
            <a:r>
              <a:rPr lang="en-US" dirty="0"/>
              <a:t>Presidents control resources at the White House (WH) and the Executive Office of the President (EOP)</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47320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Growth of Presidential Resources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38200"/>
            <a:ext cx="8001001" cy="61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886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057401"/>
            <a:ext cx="920183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1798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Orders</a:t>
            </a:r>
          </a:p>
        </p:txBody>
      </p:sp>
      <p:pic>
        <p:nvPicPr>
          <p:cNvPr id="2050" name="Picture 2" descr="http://www.decisionsonevidence.com/wp-content/uploads/2014/06/History-of-Executive-Ord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97" y="1133474"/>
            <a:ext cx="8511803" cy="5876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2999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849581"/>
            <a:ext cx="7772400" cy="2609851"/>
          </a:xfrm>
        </p:spPr>
        <p:txBody>
          <a:bodyPr>
            <a:normAutofit fontScale="90000"/>
          </a:bodyPr>
          <a:lstStyle/>
          <a:p>
            <a:r>
              <a:rPr lang="en-US" dirty="0"/>
              <a:t>Growth of WH and EOP creates the opportunity for presidents to intervene anywhere in the government as they wish</a:t>
            </a:r>
          </a:p>
        </p:txBody>
      </p:sp>
      <p:sp>
        <p:nvSpPr>
          <p:cNvPr id="4" name="Subtitle 3"/>
          <p:cNvSpPr>
            <a:spLocks noGrp="1"/>
          </p:cNvSpPr>
          <p:nvPr>
            <p:ph type="subTitle" idx="1"/>
          </p:nvPr>
        </p:nvSpPr>
        <p:spPr>
          <a:xfrm>
            <a:off x="1143000" y="4811999"/>
            <a:ext cx="6858000" cy="1655762"/>
          </a:xfrm>
        </p:spPr>
        <p:txBody>
          <a:bodyPr/>
          <a:lstStyle/>
          <a:p>
            <a:r>
              <a:rPr lang="en-US" dirty="0"/>
              <a:t>Over-riding the plans, programs, and desires of civil servants</a:t>
            </a:r>
          </a:p>
        </p:txBody>
      </p:sp>
    </p:spTree>
    <p:extLst>
      <p:ext uri="{BB962C8B-B14F-4D97-AF65-F5344CB8AC3E}">
        <p14:creationId xmlns:p14="http://schemas.microsoft.com/office/powerpoint/2010/main" val="578653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Example: Immigration Policy</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88784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iPhone</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pPr marL="0" indent="0" algn="ctr">
              <a:buNone/>
            </a:pPr>
            <a:r>
              <a:rPr lang="en-US" dirty="0"/>
              <a:t>It weighs 40 pounds, costs $40K, doesn’t work, and can’t be repaired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366838"/>
            <a:ext cx="3205162" cy="320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70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Federal Personnel Policies</a:t>
            </a:r>
          </a:p>
        </p:txBody>
      </p:sp>
      <p:sp>
        <p:nvSpPr>
          <p:cNvPr id="5" name="Subtitle 4"/>
          <p:cNvSpPr>
            <a:spLocks noGrp="1"/>
          </p:cNvSpPr>
          <p:nvPr>
            <p:ph type="body" idx="1"/>
          </p:nvPr>
        </p:nvSpPr>
        <p:spPr/>
        <p:txBody>
          <a:bodyPr/>
          <a:lstStyle/>
          <a:p>
            <a:r>
              <a:rPr lang="en-US" dirty="0"/>
              <a:t>The Big Four</a:t>
            </a:r>
          </a:p>
        </p:txBody>
      </p:sp>
    </p:spTree>
    <p:extLst>
      <p:ext uri="{BB962C8B-B14F-4D97-AF65-F5344CB8AC3E}">
        <p14:creationId xmlns:p14="http://schemas.microsoft.com/office/powerpoint/2010/main" val="15766408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2578</TotalTime>
  <Words>2165</Words>
  <Application>Microsoft Office PowerPoint</Application>
  <PresentationFormat>On-screen Show (4:3)</PresentationFormat>
  <Paragraphs>225</Paragraphs>
  <Slides>76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Calibri Light</vt:lpstr>
      <vt:lpstr>Helvetica</vt:lpstr>
      <vt:lpstr>Office Theme</vt:lpstr>
      <vt:lpstr>  Introduction to American Political Institutions</vt:lpstr>
      <vt:lpstr>Outline</vt:lpstr>
      <vt:lpstr>A New Day at Apple?</vt:lpstr>
      <vt:lpstr>Apple Inc.</vt:lpstr>
      <vt:lpstr>Personnel Policies</vt:lpstr>
      <vt:lpstr>Imagine Tim Cook tries an experiment in personnel policies ….</vt:lpstr>
      <vt:lpstr>What would these policies do to Apple’s culture and competence?</vt:lpstr>
      <vt:lpstr>The New iPhone</vt:lpstr>
      <vt:lpstr>Federal Personnel Policies</vt:lpstr>
      <vt:lpstr>The Big 4 Policies</vt:lpstr>
      <vt:lpstr>1. Massive Politicization</vt:lpstr>
      <vt:lpstr>We think of the US govt as run by a professional civil service like other advanced industrial countries</vt:lpstr>
      <vt:lpstr>Rather, a dual personnel system</vt:lpstr>
      <vt:lpstr>PowerPoint Presentation</vt:lpstr>
      <vt:lpstr>Traditional GS now down to 50%, about the same at 1905</vt:lpstr>
      <vt:lpstr>PowerPoint Presentation</vt:lpstr>
      <vt:lpstr>Definitions</vt:lpstr>
      <vt:lpstr>Politicization in practice</vt:lpstr>
      <vt:lpstr>The Plum Book</vt:lpstr>
      <vt:lpstr>Case Study: The Department of Health and Human Affairs</vt:lpstr>
      <vt:lpstr>PowerPoint Presentation</vt:lpstr>
      <vt:lpstr>2. Presidential Centralization</vt:lpstr>
      <vt:lpstr>(We already discussed)</vt:lpstr>
      <vt:lpstr>3. Sub-contracting has exploded</vt:lpstr>
      <vt:lpstr>PowerPoint Presentation</vt:lpstr>
      <vt:lpstr>Many federal government functions or operations are now performed by private sector contractors</vt:lpstr>
      <vt:lpstr>Case Study: United States Investigations Services</vt:lpstr>
      <vt:lpstr>PowerPoint Presentation</vt:lpstr>
      <vt:lpstr>More…</vt:lpstr>
      <vt:lpstr>Formidable regulations and confusing paperwork prevent the entry of small nimble contractors</vt:lpstr>
      <vt:lpstr>These companies are major campaign contributors and employ numerous lobbyists</vt:lpstr>
      <vt:lpstr>Implications for the ability of agencies to manage contractors? </vt:lpstr>
      <vt:lpstr>4. Shut-downs, hiring freezes, and pay freezes are frequent</vt:lpstr>
      <vt:lpstr>“Grade creep”</vt:lpstr>
      <vt:lpstr>How can USG possibly work???</vt:lpstr>
      <vt:lpstr>Highly recommened: Fun portraits of real bureaucrats, mostly appointees</vt:lpstr>
      <vt:lpstr>“Intrinsic Motivation”</vt:lpstr>
      <vt:lpstr>Policy Successes Are Possible</vt:lpstr>
      <vt:lpstr>In general: The 4 policies bring many bad consequences</vt:lpstr>
      <vt:lpstr>Consequences of the Big  Four Personnel Policies</vt:lpstr>
      <vt:lpstr>Consequences</vt:lpstr>
      <vt:lpstr>(1) Lights on, nobody home</vt:lpstr>
      <vt:lpstr>Lights On, Nobody Home</vt:lpstr>
      <vt:lpstr>Case Study: Obama Admin attempting to counter the 2008 economic collapse</vt:lpstr>
      <vt:lpstr>(2) What’s This Job, Again?</vt:lpstr>
      <vt:lpstr>What is this job again?</vt:lpstr>
      <vt:lpstr>(3) I give up (and – I quit) </vt:lpstr>
      <vt:lpstr>PowerPoint Presentation</vt:lpstr>
      <vt:lpstr>PowerPoint Presentation</vt:lpstr>
      <vt:lpstr>PowerPoint Presentation</vt:lpstr>
      <vt:lpstr>Micro-foundations </vt:lpstr>
      <vt:lpstr>Result: Low effort, low investment in human capital and job specific skills by civil servants</vt:lpstr>
      <vt:lpstr>(4) Its out of control</vt:lpstr>
      <vt:lpstr>Case Study: The Sinkhole of Bureaucracy</vt:lpstr>
      <vt:lpstr>There are many similar examples</vt:lpstr>
      <vt:lpstr>FAA Flight Control System</vt:lpstr>
      <vt:lpstr>IRS Computers</vt:lpstr>
      <vt:lpstr>VA Hospital Construction (Denver) </vt:lpstr>
      <vt:lpstr>Its Out of Control!</vt:lpstr>
      <vt:lpstr>PowerPoint Presentation</vt:lpstr>
      <vt:lpstr>Bottom Line</vt:lpstr>
      <vt:lpstr>Some Exceptions</vt:lpstr>
      <vt:lpstr>But generally --</vt:lpstr>
      <vt:lpstr>How to fix a broken system?</vt:lpstr>
      <vt:lpstr>Feasibility?</vt:lpstr>
      <vt:lpstr>Hint: Who did this to the federal civil service???</vt:lpstr>
      <vt:lpstr>Who has an incentive to fix the system?</vt:lpstr>
      <vt:lpstr>PowerPoint Presentation</vt:lpstr>
      <vt:lpstr>Your Conclusion?</vt:lpstr>
      <vt:lpstr>PowerPoint Presentation</vt:lpstr>
      <vt:lpstr>Presidents control resources at the White House (WH) and the Executive Office of the President (EOP)</vt:lpstr>
      <vt:lpstr>Growth of Presidential Resources</vt:lpstr>
      <vt:lpstr>PowerPoint Presentation</vt:lpstr>
      <vt:lpstr>Executive Orders</vt:lpstr>
      <vt:lpstr>Growth of WH and EOP creates the opportunity for presidents to intervene anywhere in the government as they wish</vt:lpstr>
      <vt:lpstr>Example: Immigration Policy</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M. Cameron</dc:creator>
  <cp:lastModifiedBy>Helene E. Wood</cp:lastModifiedBy>
  <cp:revision>21</cp:revision>
  <dcterms:created xsi:type="dcterms:W3CDTF">2019-08-12T23:02:12Z</dcterms:created>
  <dcterms:modified xsi:type="dcterms:W3CDTF">2022-08-09T17:17:10Z</dcterms:modified>
</cp:coreProperties>
</file>