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15" r:id="rId3"/>
    <p:sldId id="323" r:id="rId4"/>
    <p:sldId id="258" r:id="rId5"/>
    <p:sldId id="309" r:id="rId6"/>
    <p:sldId id="310" r:id="rId7"/>
    <p:sldId id="316" r:id="rId8"/>
    <p:sldId id="31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322" r:id="rId33"/>
    <p:sldId id="282" r:id="rId34"/>
    <p:sldId id="314" r:id="rId35"/>
    <p:sldId id="283" r:id="rId36"/>
    <p:sldId id="284" r:id="rId37"/>
    <p:sldId id="285" r:id="rId38"/>
    <p:sldId id="320" r:id="rId39"/>
    <p:sldId id="317" r:id="rId40"/>
    <p:sldId id="319" r:id="rId41"/>
    <p:sldId id="286" r:id="rId42"/>
    <p:sldId id="287" r:id="rId43"/>
    <p:sldId id="289" r:id="rId44"/>
    <p:sldId id="321" r:id="rId45"/>
    <p:sldId id="327" r:id="rId46"/>
    <p:sldId id="288" r:id="rId47"/>
    <p:sldId id="318" r:id="rId48"/>
    <p:sldId id="290" r:id="rId49"/>
    <p:sldId id="291" r:id="rId50"/>
    <p:sldId id="326"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24" r:id="rId64"/>
    <p:sldId id="304" r:id="rId65"/>
    <p:sldId id="305" r:id="rId66"/>
    <p:sldId id="306" r:id="rId67"/>
    <p:sldId id="307" r:id="rId68"/>
    <p:sldId id="30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296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AA983-F64A-4336-9C5C-3AD0B4060A2A}" type="datetimeFigureOut">
              <a:rPr lang="en-US" smtClean="0"/>
              <a:t>8/9/2022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0F400-0625-401B-96E9-5429B2805207}" type="slidenum">
              <a:rPr lang="en-US" smtClean="0"/>
              <a:t>‹#›</a:t>
            </a:fld>
            <a:endParaRPr lang="en-US"/>
          </a:p>
        </p:txBody>
      </p:sp>
    </p:spTree>
    <p:extLst>
      <p:ext uri="{BB962C8B-B14F-4D97-AF65-F5344CB8AC3E}">
        <p14:creationId xmlns:p14="http://schemas.microsoft.com/office/powerpoint/2010/main" val="20096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split chamber congresses in the late 19</a:t>
            </a:r>
            <a:r>
              <a:rPr lang="en-US" baseline="30000" dirty="0"/>
              <a:t>th</a:t>
            </a:r>
            <a:r>
              <a:rPr lang="en-US" baseline="0" dirty="0"/>
              <a:t> century and recently, but usually president of one party vs Congress of another</a:t>
            </a:r>
            <a:endParaRPr lang="en-US" dirty="0"/>
          </a:p>
        </p:txBody>
      </p:sp>
      <p:sp>
        <p:nvSpPr>
          <p:cNvPr id="4" name="Slide Number Placeholder 3"/>
          <p:cNvSpPr>
            <a:spLocks noGrp="1"/>
          </p:cNvSpPr>
          <p:nvPr>
            <p:ph type="sldNum" sz="quarter" idx="10"/>
          </p:nvPr>
        </p:nvSpPr>
        <p:spPr/>
        <p:txBody>
          <a:bodyPr/>
          <a:lstStyle/>
          <a:p>
            <a:fld id="{210DD312-836D-43DB-A476-E2D96DCBD45D}" type="slidenum">
              <a:rPr lang="en-US" smtClean="0"/>
              <a:t>45</a:t>
            </a:fld>
            <a:endParaRPr lang="en-US"/>
          </a:p>
        </p:txBody>
      </p:sp>
    </p:spTree>
    <p:extLst>
      <p:ext uri="{BB962C8B-B14F-4D97-AF65-F5344CB8AC3E}">
        <p14:creationId xmlns:p14="http://schemas.microsoft.com/office/powerpoint/2010/main" val="207642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BFCC8E-CE04-4A5C-AB34-69BDD9723D3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4055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FCC8E-CE04-4A5C-AB34-69BDD9723D3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65861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FCC8E-CE04-4A5C-AB34-69BDD9723D3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84173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BFCC8E-CE04-4A5C-AB34-69BDD9723D3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354998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BFCC8E-CE04-4A5C-AB34-69BDD9723D3F}"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331936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BFCC8E-CE04-4A5C-AB34-69BDD9723D3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30147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BFCC8E-CE04-4A5C-AB34-69BDD9723D3F}"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332200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BFCC8E-CE04-4A5C-AB34-69BDD9723D3F}"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300789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FCC8E-CE04-4A5C-AB34-69BDD9723D3F}"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290899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BFCC8E-CE04-4A5C-AB34-69BDD9723D3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340489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BFCC8E-CE04-4A5C-AB34-69BDD9723D3F}"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37E56-ECCB-494C-8EF7-092914E7A827}" type="slidenum">
              <a:rPr lang="en-US" smtClean="0"/>
              <a:t>‹#›</a:t>
            </a:fld>
            <a:endParaRPr lang="en-US"/>
          </a:p>
        </p:txBody>
      </p:sp>
    </p:spTree>
    <p:extLst>
      <p:ext uri="{BB962C8B-B14F-4D97-AF65-F5344CB8AC3E}">
        <p14:creationId xmlns:p14="http://schemas.microsoft.com/office/powerpoint/2010/main" val="239744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FCC8E-CE04-4A5C-AB34-69BDD9723D3F}" type="datetimeFigureOut">
              <a:rPr lang="en-US" smtClean="0"/>
              <a:t>8/9/2022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37E56-ECCB-494C-8EF7-092914E7A827}" type="slidenum">
              <a:rPr lang="en-US" smtClean="0"/>
              <a:t>‹#›</a:t>
            </a:fld>
            <a:endParaRPr lang="en-US"/>
          </a:p>
        </p:txBody>
      </p:sp>
    </p:spTree>
    <p:extLst>
      <p:ext uri="{BB962C8B-B14F-4D97-AF65-F5344CB8AC3E}">
        <p14:creationId xmlns:p14="http://schemas.microsoft.com/office/powerpoint/2010/main" val="356453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imgres?imgurl=https://www.highhanddesigns.com/store/images/products/1030.jpg&amp;imgrefurl=http://www.highhanddesigns.com/store/WOOD-POKER-SIGNS/FARO-GAME-Old-West-Sign-p381.html&amp;docid=YeRPtucCXU6VHM&amp;tbnid=Rv87h9RyHqq2oM:&amp;w=1241&amp;h=821&amp;ei=vUMWVLyGFpKxyATax4KwDQ&amp;ved=0CAIQxiAwAA&amp;iact=c" TargetMode="Externa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hyperlink" Target="https://www.google.com/imgres?imgurl=http://www.legendsofamerica.com/photos-oldwest/Faro%20in%20Tonopah,%20Nevada,%201905.jpg&amp;imgrefurl=http://www.legendsofamerica.com/we-faro.html&amp;docid=Caf23pyBEFVyrM&amp;tbnid=YrB5FpE5T0_E0M:&amp;w=500&amp;h=373&amp;ei=l0MWVLWFHcyWyASt24CAAg&amp;ved=0CAIQxiAwAA&amp;iact=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imgres?imgurl=http://pixel.nymag.com/imgs/daily/intel/2012/10/16/16-truman.w529.h352.2x.jpg&amp;imgrefurl=http://nymag.com/daily/intelligencer/2012/10/buck-stops-here-clinton-obama-truman.html&amp;docid=V-yRTSpoTFChmM&amp;tbnid=LpX-a2ES4ltStM:&amp;w=1058&amp;h=704&amp;ei=Ry8WVIb-EYKoyAT-54HgCQ&amp;ved=0CAIQxiAwAA&amp;iact=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cpatrendlines.com/wp-content/uploads/2013/02/the-buck-stops-here-e1360944707540.jpeg&amp;imgrefurl=http://cpatrendlines.com/2013/02/15/&amp;h=271&amp;w=590&amp;tbnid=TXpi3lTNqNjSsM:&amp;zoom=1&amp;docid=Wka73ZGpxp23rM&amp;hl=en&amp;ei=Oi8WVObDEdaryAT35oKYDw&amp;tbm=isch&amp;ved=0CCUQMygJMAk"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price4prez.wikispaces.com/Discussion+Board"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dreads.com/work/quotes/707252" TargetMode="External"/><Relationship Id="rId2" Type="http://schemas.openxmlformats.org/officeDocument/2006/relationships/hyperlink" Target="https://www.goodreads.com/author/show/63859.James_Madison"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imgres?imgurl=http://www.judiciaryreport.com/images/adolf_hitler-8-30-10.jpg&amp;imgrefurl=http://www.judiciaryreport.com/hitler_was_part_jewish_and_moroccan.htm&amp;docid=lghWg2D2ZDHFTM&amp;tbnid=YJGx4-Mxyxj4WM:&amp;w=396&amp;h=479&amp;ei=_uEWVMT9O8GlyAT88YL4Dg&amp;ved=0CAIQxiAwAA&amp;iact=c"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0577"/>
            <a:ext cx="7772400" cy="2387600"/>
          </a:xfrm>
        </p:spPr>
        <p:txBody>
          <a:bodyPr>
            <a:normAutofit fontScale="90000"/>
          </a:bodyPr>
          <a:lstStyle/>
          <a:p>
            <a:r>
              <a:rPr lang="en-US" dirty="0"/>
              <a:t>  </a:t>
            </a:r>
            <a:br>
              <a:rPr lang="en-US" dirty="0"/>
            </a:br>
            <a:r>
              <a:rPr lang="en-US" dirty="0"/>
              <a:t>Introduction to American Political Institutions</a:t>
            </a:r>
          </a:p>
        </p:txBody>
      </p:sp>
      <p:sp>
        <p:nvSpPr>
          <p:cNvPr id="3" name="Subtitle 2"/>
          <p:cNvSpPr>
            <a:spLocks noGrp="1"/>
          </p:cNvSpPr>
          <p:nvPr>
            <p:ph type="subTitle" idx="1"/>
          </p:nvPr>
        </p:nvSpPr>
        <p:spPr>
          <a:xfrm>
            <a:off x="1143000" y="4950546"/>
            <a:ext cx="6858000" cy="1655762"/>
          </a:xfrm>
        </p:spPr>
        <p:txBody>
          <a:bodyPr/>
          <a:lstStyle/>
          <a:p>
            <a:r>
              <a:rPr lang="en-US" dirty="0"/>
              <a:t>Session 1: Introduction &amp; Constitution</a:t>
            </a:r>
          </a:p>
        </p:txBody>
      </p:sp>
    </p:spTree>
    <p:extLst>
      <p:ext uri="{BB962C8B-B14F-4D97-AF65-F5344CB8AC3E}">
        <p14:creationId xmlns:p14="http://schemas.microsoft.com/office/powerpoint/2010/main" val="189633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79438"/>
            <a:ext cx="8229600" cy="2316162"/>
          </a:xfrm>
        </p:spPr>
        <p:txBody>
          <a:bodyPr>
            <a:normAutofit/>
          </a:bodyPr>
          <a:lstStyle/>
          <a:p>
            <a:r>
              <a:rPr lang="en-US" dirty="0"/>
              <a:t>“I know it’s crooked but it’s the only game in town!”</a:t>
            </a:r>
            <a:br>
              <a:rPr lang="en-US" dirty="0"/>
            </a:br>
            <a:r>
              <a:rPr lang="en-US" sz="3200" dirty="0"/>
              <a:t>--Canada Bill Jones</a:t>
            </a:r>
          </a:p>
        </p:txBody>
      </p:sp>
      <p:pic>
        <p:nvPicPr>
          <p:cNvPr id="5" name="Picture 363" descr="https://encrypted-tbn3.gstatic.com/images?q=tbn:ANd9GcQOmYmA8eu14ErMZJBdUbNk2ARZRmllaMaSADA6vZbaUFVqmFf9">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3087757"/>
            <a:ext cx="4192249" cy="27796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52" descr="https://encrypted-tbn1.gstatic.com/images?q=tbn:ANd9GcT2Ny2gloj1VDH3nVRubjYWZm7oIovYl_Inwc5OottTl_vTpWk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048000"/>
            <a:ext cx="3733800" cy="278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0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r>
              <a:rPr lang="en-US" dirty="0"/>
              <a:t>Parliamentary Design</a:t>
            </a:r>
          </a:p>
          <a:p>
            <a:pPr lvl="1"/>
            <a:r>
              <a:rPr lang="en-US" dirty="0"/>
              <a:t>Nested Principals and Agents</a:t>
            </a:r>
          </a:p>
          <a:p>
            <a:pPr lvl="1"/>
            <a:r>
              <a:rPr lang="en-US" dirty="0"/>
              <a:t>Accountability</a:t>
            </a:r>
          </a:p>
          <a:p>
            <a:pPr lvl="1"/>
            <a:r>
              <a:rPr lang="en-US" dirty="0"/>
              <a:t>Incentives for Voters and Politicians</a:t>
            </a:r>
          </a:p>
          <a:p>
            <a:r>
              <a:rPr lang="en-US" dirty="0"/>
              <a:t>Separation of Powers Design</a:t>
            </a:r>
          </a:p>
          <a:p>
            <a:pPr lvl="1"/>
            <a:r>
              <a:rPr lang="en-US" dirty="0"/>
              <a:t>Inter-branch Bargaining</a:t>
            </a:r>
          </a:p>
          <a:p>
            <a:pPr lvl="1"/>
            <a:r>
              <a:rPr lang="en-US" dirty="0"/>
              <a:t>Accountability</a:t>
            </a:r>
          </a:p>
          <a:p>
            <a:pPr lvl="1"/>
            <a:r>
              <a:rPr lang="en-US" dirty="0"/>
              <a:t>Incentives for Voters, Interest Groups and Politicians</a:t>
            </a:r>
          </a:p>
          <a:p>
            <a:pPr lvl="1"/>
            <a:endParaRPr lang="en-US" dirty="0"/>
          </a:p>
        </p:txBody>
      </p:sp>
    </p:spTree>
    <p:extLst>
      <p:ext uri="{BB962C8B-B14F-4D97-AF65-F5344CB8AC3E}">
        <p14:creationId xmlns:p14="http://schemas.microsoft.com/office/powerpoint/2010/main" val="152028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19350"/>
            <a:ext cx="7772400" cy="1619250"/>
          </a:xfrm>
        </p:spPr>
        <p:txBody>
          <a:bodyPr>
            <a:normAutofit fontScale="90000"/>
          </a:bodyPr>
          <a:lstStyle/>
          <a:p>
            <a:r>
              <a:rPr lang="en-US" dirty="0"/>
              <a:t>Constitutional designs from a “Principal- Agent” perspective</a:t>
            </a:r>
          </a:p>
        </p:txBody>
      </p:sp>
      <p:sp>
        <p:nvSpPr>
          <p:cNvPr id="5" name="Subtitle 4"/>
          <p:cNvSpPr>
            <a:spLocks noGrp="1"/>
          </p:cNvSpPr>
          <p:nvPr>
            <p:ph type="subTitle" idx="1"/>
          </p:nvPr>
        </p:nvSpPr>
        <p:spPr>
          <a:xfrm>
            <a:off x="1371600" y="4191000"/>
            <a:ext cx="6400800" cy="1752600"/>
          </a:xfrm>
        </p:spPr>
        <p:txBody>
          <a:bodyPr/>
          <a:lstStyle/>
          <a:p>
            <a:endParaRPr lang="en-US" dirty="0"/>
          </a:p>
        </p:txBody>
      </p:sp>
    </p:spTree>
    <p:extLst>
      <p:ext uri="{BB962C8B-B14F-4D97-AF65-F5344CB8AC3E}">
        <p14:creationId xmlns:p14="http://schemas.microsoft.com/office/powerpoint/2010/main" val="46981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4473575"/>
            <a:ext cx="7772400" cy="1470025"/>
          </a:xfrm>
        </p:spPr>
        <p:txBody>
          <a:bodyPr>
            <a:normAutofit fontScale="90000"/>
          </a:bodyPr>
          <a:lstStyle/>
          <a:p>
            <a:r>
              <a:rPr lang="en-US" dirty="0"/>
              <a:t>Principals = Boss</a:t>
            </a:r>
            <a:br>
              <a:rPr lang="en-US" dirty="0"/>
            </a:br>
            <a:r>
              <a:rPr lang="en-US" dirty="0"/>
              <a:t>Agent = Worker</a:t>
            </a:r>
          </a:p>
        </p:txBody>
      </p:sp>
      <p:pic>
        <p:nvPicPr>
          <p:cNvPr id="8194" name="Picture 2" descr="http://static.guim.co.uk/sys-images/Money/Pix/pictures/2008/10/03/boss460.jpg"/>
          <p:cNvPicPr>
            <a:picLocks noChangeAspect="1" noChangeArrowheads="1"/>
          </p:cNvPicPr>
          <p:nvPr/>
        </p:nvPicPr>
        <p:blipFill>
          <a:blip r:embed="rId2" cstate="print"/>
          <a:srcRect/>
          <a:stretch>
            <a:fillRect/>
          </a:stretch>
        </p:blipFill>
        <p:spPr bwMode="auto">
          <a:xfrm>
            <a:off x="2057400" y="1181100"/>
            <a:ext cx="5143500" cy="3086100"/>
          </a:xfrm>
          <a:prstGeom prst="rect">
            <a:avLst/>
          </a:prstGeom>
          <a:noFill/>
        </p:spPr>
      </p:pic>
    </p:spTree>
    <p:extLst>
      <p:ext uri="{BB962C8B-B14F-4D97-AF65-F5344CB8AC3E}">
        <p14:creationId xmlns:p14="http://schemas.microsoft.com/office/powerpoint/2010/main" val="290041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39975"/>
            <a:ext cx="7772400" cy="1470025"/>
          </a:xfrm>
        </p:spPr>
        <p:txBody>
          <a:bodyPr>
            <a:normAutofit fontScale="90000"/>
          </a:bodyPr>
          <a:lstStyle/>
          <a:p>
            <a:r>
              <a:rPr lang="en-US" dirty="0"/>
              <a:t>In policy making, who is the Boss and who is the Worker?</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159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Two generic constitutional designs for democracies</a:t>
            </a:r>
          </a:p>
        </p:txBody>
      </p:sp>
      <p:sp>
        <p:nvSpPr>
          <p:cNvPr id="5" name="Subtitle 4"/>
          <p:cNvSpPr>
            <a:spLocks noGrp="1"/>
          </p:cNvSpPr>
          <p:nvPr>
            <p:ph type="subTitle" idx="1"/>
          </p:nvPr>
        </p:nvSpPr>
        <p:spPr/>
        <p:txBody>
          <a:bodyPr/>
          <a:lstStyle/>
          <a:p>
            <a:pPr marL="514350" indent="-514350">
              <a:buAutoNum type="arabicPeriod"/>
            </a:pPr>
            <a:r>
              <a:rPr lang="en-US" dirty="0"/>
              <a:t>Parliamentary Design</a:t>
            </a:r>
          </a:p>
          <a:p>
            <a:pPr marL="514350" indent="-514350">
              <a:buAutoNum type="arabicPeriod"/>
            </a:pPr>
            <a:r>
              <a:rPr lang="en-US" dirty="0"/>
              <a:t>Separation-of-Powers Design (aka “presidential design”)</a:t>
            </a:r>
          </a:p>
        </p:txBody>
      </p:sp>
    </p:spTree>
    <p:extLst>
      <p:ext uri="{BB962C8B-B14F-4D97-AF65-F5344CB8AC3E}">
        <p14:creationId xmlns:p14="http://schemas.microsoft.com/office/powerpoint/2010/main" val="195912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First Design: Parliamentary Systems</a:t>
            </a:r>
          </a:p>
        </p:txBody>
      </p:sp>
      <p:sp>
        <p:nvSpPr>
          <p:cNvPr id="5" name="Content Placeholder 4"/>
          <p:cNvSpPr>
            <a:spLocks noGrp="1"/>
          </p:cNvSpPr>
          <p:nvPr>
            <p:ph sz="half" idx="2"/>
          </p:nvPr>
        </p:nvSpPr>
        <p:spPr/>
        <p:txBody>
          <a:bodyPr/>
          <a:lstStyle/>
          <a:p>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047750" y="2180431"/>
            <a:ext cx="2857500" cy="3810000"/>
          </a:xfrm>
          <a:prstGeom prst="rect">
            <a:avLst/>
          </a:prstGeom>
          <a:noFill/>
          <a:ln w="9525">
            <a:noFill/>
            <a:miter lim="800000"/>
            <a:headEnd/>
            <a:tailEnd/>
          </a:ln>
        </p:spPr>
      </p:pic>
      <p:grpSp>
        <p:nvGrpSpPr>
          <p:cNvPr id="1028" name="Group 4"/>
          <p:cNvGrpSpPr>
            <a:grpSpLocks noChangeAspect="1"/>
          </p:cNvGrpSpPr>
          <p:nvPr/>
        </p:nvGrpSpPr>
        <p:grpSpPr bwMode="auto">
          <a:xfrm>
            <a:off x="5437187" y="1371600"/>
            <a:ext cx="2106929" cy="5008960"/>
            <a:chOff x="3425" y="1104"/>
            <a:chExt cx="1264" cy="3005"/>
          </a:xfrm>
        </p:grpSpPr>
        <p:sp>
          <p:nvSpPr>
            <p:cNvPr id="1027" name="AutoShape 3"/>
            <p:cNvSpPr>
              <a:spLocks noChangeAspect="1" noChangeArrowheads="1" noTextEdit="1"/>
            </p:cNvSpPr>
            <p:nvPr/>
          </p:nvSpPr>
          <p:spPr bwMode="auto">
            <a:xfrm>
              <a:off x="3425" y="1104"/>
              <a:ext cx="1183" cy="3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3450" y="1110"/>
              <a:ext cx="1091"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p:nvSpPr>
          <p:spPr bwMode="auto">
            <a:xfrm>
              <a:off x="3431" y="1912"/>
              <a:ext cx="1092"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3438" y="2720"/>
              <a:ext cx="1097"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8"/>
            <p:cNvSpPr>
              <a:spLocks noChangeArrowheads="1"/>
            </p:cNvSpPr>
            <p:nvPr/>
          </p:nvSpPr>
          <p:spPr bwMode="auto">
            <a:xfrm>
              <a:off x="3438" y="3547"/>
              <a:ext cx="1091"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3640" y="2784"/>
              <a:ext cx="732"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Cabinet/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3640" y="2986"/>
              <a:ext cx="840"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Executive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3761" y="1282"/>
              <a:ext cx="58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Voters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3456" y="1968"/>
              <a:ext cx="1044" cy="4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000000"/>
                  </a:solidFill>
                  <a:effectLst/>
                  <a:latin typeface="AvantGarde Bk BT" charset="0"/>
                  <a:cs typeface="Arial" pitchFamily="34" charset="0"/>
                </a:rPr>
                <a:t>Parliamentary</a:t>
              </a:r>
            </a:p>
            <a:p>
              <a:pPr marL="0" marR="0" lvl="0" indent="0" algn="ctr" defTabSz="914400" rtl="0" eaLnBrk="1" fontAlgn="base" latinLnBrk="0" hangingPunct="1">
                <a:lnSpc>
                  <a:spcPct val="100000"/>
                </a:lnSpc>
                <a:spcBef>
                  <a:spcPct val="0"/>
                </a:spcBef>
                <a:spcAft>
                  <a:spcPct val="0"/>
                </a:spcAft>
                <a:buClrTx/>
                <a:buSzTx/>
                <a:buFontTx/>
                <a:buNone/>
                <a:tabLst/>
              </a:pPr>
              <a:r>
                <a:rPr lang="en-US" sz="2100" dirty="0">
                  <a:solidFill>
                    <a:srgbClr val="000000"/>
                  </a:solidFill>
                  <a:latin typeface="AvantGarde Bk BT" charset="0"/>
                  <a:cs typeface="Arial" pitchFamily="34" charset="0"/>
                </a:rPr>
                <a:t>Party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3493" y="3649"/>
              <a:ext cx="111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Bureaucracy/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3493" y="3852"/>
              <a:ext cx="600"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Courts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3967" y="1666"/>
              <a:ext cx="13" cy="202"/>
            </a:xfrm>
            <a:prstGeom prst="rect">
              <a:avLst/>
            </a:prstGeom>
            <a:solidFill>
              <a:srgbClr val="25221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930" y="1817"/>
              <a:ext cx="88" cy="95"/>
            </a:xfrm>
            <a:custGeom>
              <a:avLst/>
              <a:gdLst/>
              <a:ahLst/>
              <a:cxnLst>
                <a:cxn ang="0">
                  <a:pos x="44" y="95"/>
                </a:cxn>
                <a:cxn ang="0">
                  <a:pos x="88" y="0"/>
                </a:cxn>
                <a:cxn ang="0">
                  <a:pos x="88" y="0"/>
                </a:cxn>
                <a:cxn ang="0">
                  <a:pos x="82" y="0"/>
                </a:cxn>
                <a:cxn ang="0">
                  <a:pos x="75" y="0"/>
                </a:cxn>
                <a:cxn ang="0">
                  <a:pos x="69" y="7"/>
                </a:cxn>
                <a:cxn ang="0">
                  <a:pos x="69" y="7"/>
                </a:cxn>
                <a:cxn ang="0">
                  <a:pos x="63" y="7"/>
                </a:cxn>
                <a:cxn ang="0">
                  <a:pos x="56" y="7"/>
                </a:cxn>
                <a:cxn ang="0">
                  <a:pos x="50" y="7"/>
                </a:cxn>
                <a:cxn ang="0">
                  <a:pos x="44" y="7"/>
                </a:cxn>
                <a:cxn ang="0">
                  <a:pos x="37" y="7"/>
                </a:cxn>
                <a:cxn ang="0">
                  <a:pos x="31" y="7"/>
                </a:cxn>
                <a:cxn ang="0">
                  <a:pos x="31" y="7"/>
                </a:cxn>
                <a:cxn ang="0">
                  <a:pos x="25" y="7"/>
                </a:cxn>
                <a:cxn ang="0">
                  <a:pos x="19" y="7"/>
                </a:cxn>
                <a:cxn ang="0">
                  <a:pos x="12" y="0"/>
                </a:cxn>
                <a:cxn ang="0">
                  <a:pos x="6" y="0"/>
                </a:cxn>
                <a:cxn ang="0">
                  <a:pos x="0" y="0"/>
                </a:cxn>
                <a:cxn ang="0">
                  <a:pos x="44" y="95"/>
                </a:cxn>
                <a:cxn ang="0">
                  <a:pos x="44" y="95"/>
                </a:cxn>
              </a:cxnLst>
              <a:rect l="0" t="0" r="r" b="b"/>
              <a:pathLst>
                <a:path w="88" h="95">
                  <a:moveTo>
                    <a:pt x="44" y="95"/>
                  </a:moveTo>
                  <a:lnTo>
                    <a:pt x="88" y="0"/>
                  </a:lnTo>
                  <a:lnTo>
                    <a:pt x="88" y="0"/>
                  </a:lnTo>
                  <a:lnTo>
                    <a:pt x="82" y="0"/>
                  </a:lnTo>
                  <a:lnTo>
                    <a:pt x="75" y="0"/>
                  </a:lnTo>
                  <a:lnTo>
                    <a:pt x="69" y="7"/>
                  </a:lnTo>
                  <a:lnTo>
                    <a:pt x="69" y="7"/>
                  </a:lnTo>
                  <a:lnTo>
                    <a:pt x="63" y="7"/>
                  </a:lnTo>
                  <a:lnTo>
                    <a:pt x="56" y="7"/>
                  </a:lnTo>
                  <a:lnTo>
                    <a:pt x="50" y="7"/>
                  </a:lnTo>
                  <a:lnTo>
                    <a:pt x="44" y="7"/>
                  </a:lnTo>
                  <a:lnTo>
                    <a:pt x="37" y="7"/>
                  </a:lnTo>
                  <a:lnTo>
                    <a:pt x="31" y="7"/>
                  </a:lnTo>
                  <a:lnTo>
                    <a:pt x="31" y="7"/>
                  </a:lnTo>
                  <a:lnTo>
                    <a:pt x="25" y="7"/>
                  </a:lnTo>
                  <a:lnTo>
                    <a:pt x="19" y="7"/>
                  </a:lnTo>
                  <a:lnTo>
                    <a:pt x="12" y="0"/>
                  </a:lnTo>
                  <a:lnTo>
                    <a:pt x="6" y="0"/>
                  </a:lnTo>
                  <a:lnTo>
                    <a:pt x="0" y="0"/>
                  </a:lnTo>
                  <a:lnTo>
                    <a:pt x="44" y="95"/>
                  </a:lnTo>
                  <a:lnTo>
                    <a:pt x="44" y="95"/>
                  </a:lnTo>
                  <a:close/>
                </a:path>
              </a:pathLst>
            </a:custGeom>
            <a:solidFill>
              <a:srgbClr val="2522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3961" y="3288"/>
              <a:ext cx="13" cy="202"/>
            </a:xfrm>
            <a:prstGeom prst="rect">
              <a:avLst/>
            </a:prstGeom>
            <a:solidFill>
              <a:srgbClr val="25221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923" y="3440"/>
              <a:ext cx="89" cy="101"/>
            </a:xfrm>
            <a:custGeom>
              <a:avLst/>
              <a:gdLst/>
              <a:ahLst/>
              <a:cxnLst>
                <a:cxn ang="0">
                  <a:pos x="44" y="101"/>
                </a:cxn>
                <a:cxn ang="0">
                  <a:pos x="89" y="0"/>
                </a:cxn>
                <a:cxn ang="0">
                  <a:pos x="89" y="0"/>
                </a:cxn>
                <a:cxn ang="0">
                  <a:pos x="82" y="6"/>
                </a:cxn>
                <a:cxn ang="0">
                  <a:pos x="76" y="6"/>
                </a:cxn>
                <a:cxn ang="0">
                  <a:pos x="70" y="6"/>
                </a:cxn>
                <a:cxn ang="0">
                  <a:pos x="70" y="6"/>
                </a:cxn>
                <a:cxn ang="0">
                  <a:pos x="63" y="12"/>
                </a:cxn>
                <a:cxn ang="0">
                  <a:pos x="57" y="12"/>
                </a:cxn>
                <a:cxn ang="0">
                  <a:pos x="51" y="12"/>
                </a:cxn>
                <a:cxn ang="0">
                  <a:pos x="44" y="12"/>
                </a:cxn>
                <a:cxn ang="0">
                  <a:pos x="38" y="12"/>
                </a:cxn>
                <a:cxn ang="0">
                  <a:pos x="38" y="12"/>
                </a:cxn>
                <a:cxn ang="0">
                  <a:pos x="32" y="12"/>
                </a:cxn>
                <a:cxn ang="0">
                  <a:pos x="26" y="6"/>
                </a:cxn>
                <a:cxn ang="0">
                  <a:pos x="19" y="6"/>
                </a:cxn>
                <a:cxn ang="0">
                  <a:pos x="13" y="6"/>
                </a:cxn>
                <a:cxn ang="0">
                  <a:pos x="7" y="6"/>
                </a:cxn>
                <a:cxn ang="0">
                  <a:pos x="0" y="0"/>
                </a:cxn>
                <a:cxn ang="0">
                  <a:pos x="44" y="101"/>
                </a:cxn>
                <a:cxn ang="0">
                  <a:pos x="44" y="101"/>
                </a:cxn>
              </a:cxnLst>
              <a:rect l="0" t="0" r="r" b="b"/>
              <a:pathLst>
                <a:path w="89" h="101">
                  <a:moveTo>
                    <a:pt x="44" y="101"/>
                  </a:moveTo>
                  <a:lnTo>
                    <a:pt x="89" y="0"/>
                  </a:lnTo>
                  <a:lnTo>
                    <a:pt x="89" y="0"/>
                  </a:lnTo>
                  <a:lnTo>
                    <a:pt x="82" y="6"/>
                  </a:lnTo>
                  <a:lnTo>
                    <a:pt x="76" y="6"/>
                  </a:lnTo>
                  <a:lnTo>
                    <a:pt x="70" y="6"/>
                  </a:lnTo>
                  <a:lnTo>
                    <a:pt x="70" y="6"/>
                  </a:lnTo>
                  <a:lnTo>
                    <a:pt x="63" y="12"/>
                  </a:lnTo>
                  <a:lnTo>
                    <a:pt x="57" y="12"/>
                  </a:lnTo>
                  <a:lnTo>
                    <a:pt x="51" y="12"/>
                  </a:lnTo>
                  <a:lnTo>
                    <a:pt x="44" y="12"/>
                  </a:lnTo>
                  <a:lnTo>
                    <a:pt x="38" y="12"/>
                  </a:lnTo>
                  <a:lnTo>
                    <a:pt x="38" y="12"/>
                  </a:lnTo>
                  <a:lnTo>
                    <a:pt x="32" y="12"/>
                  </a:lnTo>
                  <a:lnTo>
                    <a:pt x="26" y="6"/>
                  </a:lnTo>
                  <a:lnTo>
                    <a:pt x="19" y="6"/>
                  </a:lnTo>
                  <a:lnTo>
                    <a:pt x="13" y="6"/>
                  </a:lnTo>
                  <a:lnTo>
                    <a:pt x="7" y="6"/>
                  </a:lnTo>
                  <a:lnTo>
                    <a:pt x="0" y="0"/>
                  </a:lnTo>
                  <a:lnTo>
                    <a:pt x="44" y="101"/>
                  </a:lnTo>
                  <a:lnTo>
                    <a:pt x="44" y="101"/>
                  </a:lnTo>
                  <a:close/>
                </a:path>
              </a:pathLst>
            </a:custGeom>
            <a:solidFill>
              <a:srgbClr val="2522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3955" y="2468"/>
              <a:ext cx="12" cy="195"/>
            </a:xfrm>
            <a:prstGeom prst="rect">
              <a:avLst/>
            </a:prstGeom>
            <a:solidFill>
              <a:srgbClr val="25221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3923" y="2613"/>
              <a:ext cx="82" cy="101"/>
            </a:xfrm>
            <a:custGeom>
              <a:avLst/>
              <a:gdLst/>
              <a:ahLst/>
              <a:cxnLst>
                <a:cxn ang="0">
                  <a:pos x="38" y="101"/>
                </a:cxn>
                <a:cxn ang="0">
                  <a:pos x="82" y="0"/>
                </a:cxn>
                <a:cxn ang="0">
                  <a:pos x="82" y="0"/>
                </a:cxn>
                <a:cxn ang="0">
                  <a:pos x="76" y="6"/>
                </a:cxn>
                <a:cxn ang="0">
                  <a:pos x="70" y="6"/>
                </a:cxn>
                <a:cxn ang="0">
                  <a:pos x="63" y="6"/>
                </a:cxn>
                <a:cxn ang="0">
                  <a:pos x="63" y="12"/>
                </a:cxn>
                <a:cxn ang="0">
                  <a:pos x="57" y="12"/>
                </a:cxn>
                <a:cxn ang="0">
                  <a:pos x="51" y="12"/>
                </a:cxn>
                <a:cxn ang="0">
                  <a:pos x="44" y="12"/>
                </a:cxn>
                <a:cxn ang="0">
                  <a:pos x="38" y="12"/>
                </a:cxn>
                <a:cxn ang="0">
                  <a:pos x="32" y="12"/>
                </a:cxn>
                <a:cxn ang="0">
                  <a:pos x="32" y="12"/>
                </a:cxn>
                <a:cxn ang="0">
                  <a:pos x="26" y="12"/>
                </a:cxn>
                <a:cxn ang="0">
                  <a:pos x="19" y="12"/>
                </a:cxn>
                <a:cxn ang="0">
                  <a:pos x="13" y="6"/>
                </a:cxn>
                <a:cxn ang="0">
                  <a:pos x="7" y="6"/>
                </a:cxn>
                <a:cxn ang="0">
                  <a:pos x="0" y="6"/>
                </a:cxn>
                <a:cxn ang="0">
                  <a:pos x="0" y="0"/>
                </a:cxn>
                <a:cxn ang="0">
                  <a:pos x="38" y="101"/>
                </a:cxn>
                <a:cxn ang="0">
                  <a:pos x="38" y="101"/>
                </a:cxn>
              </a:cxnLst>
              <a:rect l="0" t="0" r="r" b="b"/>
              <a:pathLst>
                <a:path w="82" h="101">
                  <a:moveTo>
                    <a:pt x="38" y="101"/>
                  </a:moveTo>
                  <a:lnTo>
                    <a:pt x="82" y="0"/>
                  </a:lnTo>
                  <a:lnTo>
                    <a:pt x="82" y="0"/>
                  </a:lnTo>
                  <a:lnTo>
                    <a:pt x="76" y="6"/>
                  </a:lnTo>
                  <a:lnTo>
                    <a:pt x="70" y="6"/>
                  </a:lnTo>
                  <a:lnTo>
                    <a:pt x="63" y="6"/>
                  </a:lnTo>
                  <a:lnTo>
                    <a:pt x="63" y="12"/>
                  </a:lnTo>
                  <a:lnTo>
                    <a:pt x="57" y="12"/>
                  </a:lnTo>
                  <a:lnTo>
                    <a:pt x="51" y="12"/>
                  </a:lnTo>
                  <a:lnTo>
                    <a:pt x="44" y="12"/>
                  </a:lnTo>
                  <a:lnTo>
                    <a:pt x="38" y="12"/>
                  </a:lnTo>
                  <a:lnTo>
                    <a:pt x="32" y="12"/>
                  </a:lnTo>
                  <a:lnTo>
                    <a:pt x="32" y="12"/>
                  </a:lnTo>
                  <a:lnTo>
                    <a:pt x="26" y="12"/>
                  </a:lnTo>
                  <a:lnTo>
                    <a:pt x="19" y="12"/>
                  </a:lnTo>
                  <a:lnTo>
                    <a:pt x="13" y="6"/>
                  </a:lnTo>
                  <a:lnTo>
                    <a:pt x="7" y="6"/>
                  </a:lnTo>
                  <a:lnTo>
                    <a:pt x="0" y="6"/>
                  </a:lnTo>
                  <a:lnTo>
                    <a:pt x="0" y="0"/>
                  </a:lnTo>
                  <a:lnTo>
                    <a:pt x="38" y="101"/>
                  </a:lnTo>
                  <a:lnTo>
                    <a:pt x="38" y="101"/>
                  </a:lnTo>
                  <a:close/>
                </a:path>
              </a:pathLst>
            </a:custGeom>
            <a:solidFill>
              <a:srgbClr val="2522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4015" y="1698"/>
              <a:ext cx="46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Elect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4002" y="2495"/>
              <a:ext cx="68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Choose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4028" y="3314"/>
              <a:ext cx="53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Direct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590136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“Westminster System” </a:t>
            </a:r>
          </a:p>
        </p:txBody>
      </p:sp>
      <p:sp>
        <p:nvSpPr>
          <p:cNvPr id="6" name="Subtitle 5"/>
          <p:cNvSpPr>
            <a:spLocks noGrp="1"/>
          </p:cNvSpPr>
          <p:nvPr>
            <p:ph type="subTitle" idx="1"/>
          </p:nvPr>
        </p:nvSpPr>
        <p:spPr/>
        <p:txBody>
          <a:bodyPr>
            <a:normAutofit/>
          </a:bodyPr>
          <a:lstStyle/>
          <a:p>
            <a:pPr marL="457200" indent="-457200">
              <a:buFont typeface="Arial" charset="0"/>
              <a:buChar char="•"/>
            </a:pPr>
            <a:r>
              <a:rPr lang="en-US" dirty="0"/>
              <a:t>A two party system</a:t>
            </a:r>
          </a:p>
          <a:p>
            <a:pPr marL="457200" indent="-457200">
              <a:buFont typeface="Arial" charset="0"/>
              <a:buChar char="•"/>
            </a:pPr>
            <a:r>
              <a:rPr lang="en-US" dirty="0"/>
              <a:t>Can have  a parliament and multiparty systems</a:t>
            </a:r>
          </a:p>
        </p:txBody>
      </p:sp>
    </p:spTree>
    <p:extLst>
      <p:ext uri="{BB962C8B-B14F-4D97-AF65-F5344CB8AC3E}">
        <p14:creationId xmlns:p14="http://schemas.microsoft.com/office/powerpoint/2010/main" val="424368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fontScale="90000"/>
          </a:bodyPr>
          <a:lstStyle/>
          <a:p>
            <a:r>
              <a:rPr lang="en-US" dirty="0"/>
              <a:t>NESTED Hierarchy of Principals and Agents</a:t>
            </a:r>
          </a:p>
        </p:txBody>
      </p:sp>
      <p:sp>
        <p:nvSpPr>
          <p:cNvPr id="3" name="Content Placeholder 2"/>
          <p:cNvSpPr>
            <a:spLocks noGrp="1"/>
          </p:cNvSpPr>
          <p:nvPr>
            <p:ph sz="half" idx="1"/>
          </p:nvPr>
        </p:nvSpPr>
        <p:spPr>
          <a:xfrm>
            <a:off x="1752600" y="2590800"/>
            <a:ext cx="4038600" cy="2438400"/>
          </a:xfrm>
        </p:spPr>
        <p:txBody>
          <a:bodyPr/>
          <a:lstStyle/>
          <a:p>
            <a:r>
              <a:rPr lang="en-US" dirty="0"/>
              <a:t>PRINCIPAL</a:t>
            </a:r>
          </a:p>
          <a:p>
            <a:pPr>
              <a:buNone/>
            </a:pPr>
            <a:r>
              <a:rPr lang="en-US" dirty="0"/>
              <a:t>Voters ………………………..</a:t>
            </a:r>
          </a:p>
          <a:p>
            <a:pPr>
              <a:buNone/>
            </a:pPr>
            <a:r>
              <a:rPr lang="en-US" dirty="0"/>
              <a:t>Party …………………………..</a:t>
            </a:r>
          </a:p>
          <a:p>
            <a:pPr>
              <a:buNone/>
            </a:pPr>
            <a:r>
              <a:rPr lang="en-US" dirty="0"/>
              <a:t>Cabinet ……………………….</a:t>
            </a:r>
          </a:p>
          <a:p>
            <a:endParaRPr lang="en-US" dirty="0"/>
          </a:p>
        </p:txBody>
      </p:sp>
      <p:sp>
        <p:nvSpPr>
          <p:cNvPr id="4" name="Content Placeholder 3"/>
          <p:cNvSpPr>
            <a:spLocks noGrp="1"/>
          </p:cNvSpPr>
          <p:nvPr>
            <p:ph sz="half" idx="2"/>
          </p:nvPr>
        </p:nvSpPr>
        <p:spPr>
          <a:xfrm>
            <a:off x="5257800" y="2590800"/>
            <a:ext cx="3276600" cy="2438400"/>
          </a:xfrm>
        </p:spPr>
        <p:txBody>
          <a:bodyPr/>
          <a:lstStyle/>
          <a:p>
            <a:r>
              <a:rPr lang="en-US" dirty="0"/>
              <a:t>AGENT</a:t>
            </a:r>
          </a:p>
          <a:p>
            <a:pPr>
              <a:buNone/>
            </a:pPr>
            <a:r>
              <a:rPr lang="en-US" dirty="0"/>
              <a:t>Party</a:t>
            </a:r>
          </a:p>
          <a:p>
            <a:pPr>
              <a:buNone/>
            </a:pPr>
            <a:r>
              <a:rPr lang="en-US" dirty="0"/>
              <a:t>Cabinet (</a:t>
            </a:r>
            <a:r>
              <a:rPr lang="en-US" dirty="0" err="1"/>
              <a:t>incl</a:t>
            </a:r>
            <a:r>
              <a:rPr lang="en-US" dirty="0"/>
              <a:t> PM)</a:t>
            </a:r>
          </a:p>
          <a:p>
            <a:pPr>
              <a:buNone/>
            </a:pPr>
            <a:r>
              <a:rPr lang="en-US" dirty="0"/>
              <a:t>Bureaucracy</a:t>
            </a:r>
          </a:p>
        </p:txBody>
      </p:sp>
    </p:spTree>
    <p:extLst>
      <p:ext uri="{BB962C8B-B14F-4D97-AF65-F5344CB8AC3E}">
        <p14:creationId xmlns:p14="http://schemas.microsoft.com/office/powerpoint/2010/main" val="31983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a:t>In each case the Agent has sufficient authority to get the job done</a:t>
            </a:r>
          </a:p>
        </p:txBody>
      </p:sp>
      <p:sp>
        <p:nvSpPr>
          <p:cNvPr id="6" name="Subtitle 5"/>
          <p:cNvSpPr>
            <a:spLocks noGrp="1"/>
          </p:cNvSpPr>
          <p:nvPr>
            <p:ph type="subTitle" idx="1"/>
          </p:nvPr>
        </p:nvSpPr>
        <p:spPr/>
        <p:txBody>
          <a:bodyPr/>
          <a:lstStyle/>
          <a:p>
            <a:r>
              <a:rPr lang="en-US" dirty="0"/>
              <a:t>… And the Agent can be held ACCOUNTABLE by the principal</a:t>
            </a:r>
          </a:p>
        </p:txBody>
      </p:sp>
    </p:spTree>
    <p:extLst>
      <p:ext uri="{BB962C8B-B14F-4D97-AF65-F5344CB8AC3E}">
        <p14:creationId xmlns:p14="http://schemas.microsoft.com/office/powerpoint/2010/main" val="1001408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8649" y="1825625"/>
            <a:ext cx="4026477" cy="4351338"/>
          </a:xfrm>
        </p:spPr>
        <p:txBody>
          <a:bodyPr>
            <a:normAutofit/>
          </a:bodyPr>
          <a:lstStyle/>
          <a:p>
            <a:pPr marL="0" indent="0">
              <a:buNone/>
            </a:pPr>
            <a:r>
              <a:rPr lang="en-US" dirty="0"/>
              <a:t>Charles Cameron </a:t>
            </a:r>
          </a:p>
          <a:p>
            <a:pPr marL="0" indent="0">
              <a:buNone/>
            </a:pPr>
            <a:r>
              <a:rPr lang="en-US" dirty="0"/>
              <a:t>ccameron@princeton.edu</a:t>
            </a:r>
          </a:p>
          <a:p>
            <a:pPr marL="0" indent="0">
              <a:buNone/>
            </a:pPr>
            <a:endParaRPr lang="en-US"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752599"/>
            <a:ext cx="3581400" cy="269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12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dirty="0"/>
              <a:t>Formal Chain of Accountability </a:t>
            </a:r>
          </a:p>
        </p:txBody>
      </p:sp>
      <p:sp>
        <p:nvSpPr>
          <p:cNvPr id="3" name="Content Placeholder 2"/>
          <p:cNvSpPr>
            <a:spLocks noGrp="1"/>
          </p:cNvSpPr>
          <p:nvPr>
            <p:ph sz="half" idx="1"/>
          </p:nvPr>
        </p:nvSpPr>
        <p:spPr>
          <a:xfrm>
            <a:off x="1752600" y="2590800"/>
            <a:ext cx="5029200" cy="2438400"/>
          </a:xfrm>
        </p:spPr>
        <p:txBody>
          <a:bodyPr>
            <a:normAutofit/>
          </a:bodyPr>
          <a:lstStyle/>
          <a:p>
            <a:r>
              <a:rPr lang="en-US" dirty="0"/>
              <a:t>AGENT</a:t>
            </a:r>
          </a:p>
          <a:p>
            <a:pPr>
              <a:buNone/>
            </a:pPr>
            <a:r>
              <a:rPr lang="en-US" dirty="0"/>
              <a:t>Party ………is accountable to.</a:t>
            </a:r>
          </a:p>
          <a:p>
            <a:pPr>
              <a:buNone/>
            </a:pPr>
            <a:r>
              <a:rPr lang="en-US" dirty="0"/>
              <a:t>Cabinet …........is accountable to..</a:t>
            </a:r>
          </a:p>
          <a:p>
            <a:pPr>
              <a:buNone/>
            </a:pPr>
            <a:r>
              <a:rPr lang="en-US" dirty="0"/>
              <a:t>Bureaucracy …..is accountable to</a:t>
            </a:r>
          </a:p>
        </p:txBody>
      </p:sp>
      <p:sp>
        <p:nvSpPr>
          <p:cNvPr id="4" name="Content Placeholder 3"/>
          <p:cNvSpPr>
            <a:spLocks noGrp="1"/>
          </p:cNvSpPr>
          <p:nvPr>
            <p:ph sz="half" idx="2"/>
          </p:nvPr>
        </p:nvSpPr>
        <p:spPr>
          <a:xfrm>
            <a:off x="5715000" y="2590800"/>
            <a:ext cx="2438400" cy="2438400"/>
          </a:xfrm>
        </p:spPr>
        <p:txBody>
          <a:bodyPr>
            <a:normAutofit/>
          </a:bodyPr>
          <a:lstStyle/>
          <a:p>
            <a:pPr algn="r"/>
            <a:r>
              <a:rPr lang="en-US" dirty="0"/>
              <a:t>PRINCIPAL</a:t>
            </a:r>
          </a:p>
          <a:p>
            <a:pPr algn="ctr">
              <a:buNone/>
            </a:pPr>
            <a:r>
              <a:rPr lang="en-US" dirty="0"/>
              <a:t>………….Voters</a:t>
            </a:r>
          </a:p>
          <a:p>
            <a:pPr algn="r">
              <a:buNone/>
            </a:pPr>
            <a:r>
              <a:rPr lang="en-US" dirty="0"/>
              <a:t>……..Party</a:t>
            </a:r>
          </a:p>
          <a:p>
            <a:pPr algn="r">
              <a:buNone/>
            </a:pPr>
            <a:r>
              <a:rPr lang="en-US" dirty="0"/>
              <a:t>….Cabinet </a:t>
            </a:r>
          </a:p>
        </p:txBody>
      </p:sp>
    </p:spTree>
    <p:extLst>
      <p:ext uri="{BB962C8B-B14F-4D97-AF65-F5344CB8AC3E}">
        <p14:creationId xmlns:p14="http://schemas.microsoft.com/office/powerpoint/2010/main" val="109709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Elections</a:t>
            </a:r>
          </a:p>
        </p:txBody>
      </p:sp>
      <p:sp>
        <p:nvSpPr>
          <p:cNvPr id="3" name="Content Placeholder 2"/>
          <p:cNvSpPr>
            <a:spLocks noGrp="1"/>
          </p:cNvSpPr>
          <p:nvPr>
            <p:ph idx="1"/>
          </p:nvPr>
        </p:nvSpPr>
        <p:spPr/>
        <p:txBody>
          <a:bodyPr/>
          <a:lstStyle/>
          <a:p>
            <a:r>
              <a:rPr lang="en-US" dirty="0"/>
              <a:t>Not set by the calendar (broadly)</a:t>
            </a:r>
          </a:p>
          <a:p>
            <a:r>
              <a:rPr lang="en-US" dirty="0"/>
              <a:t>Instead: Brought on by a crisis that breaks the unity of the majority party</a:t>
            </a:r>
          </a:p>
          <a:p>
            <a:r>
              <a:rPr lang="en-US" dirty="0"/>
              <a:t>So, </a:t>
            </a:r>
            <a:r>
              <a:rPr lang="en-US" i="1" dirty="0"/>
              <a:t>the election is about the crisis that broke the governing party</a:t>
            </a:r>
          </a:p>
          <a:p>
            <a:pPr lvl="1"/>
            <a:r>
              <a:rPr lang="en-US" dirty="0"/>
              <a:t>Two parties offer distinct alternatives about how to handle the crisis</a:t>
            </a:r>
          </a:p>
          <a:p>
            <a:pPr lvl="1"/>
            <a:r>
              <a:rPr lang="en-US" dirty="0"/>
              <a:t>Voters decide who has the best plan</a:t>
            </a:r>
          </a:p>
        </p:txBody>
      </p:sp>
    </p:spTree>
    <p:extLst>
      <p:ext uri="{BB962C8B-B14F-4D97-AF65-F5344CB8AC3E}">
        <p14:creationId xmlns:p14="http://schemas.microsoft.com/office/powerpoint/2010/main" val="2771245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Govt</a:t>
            </a:r>
            <a:r>
              <a:rPr lang="en-US" dirty="0"/>
              <a:t> = A monopoly franchise held by a party  </a:t>
            </a:r>
          </a:p>
        </p:txBody>
      </p:sp>
      <p:sp>
        <p:nvSpPr>
          <p:cNvPr id="3" name="Subtitle 2"/>
          <p:cNvSpPr>
            <a:spLocks noGrp="1"/>
          </p:cNvSpPr>
          <p:nvPr>
            <p:ph type="subTitle" idx="1"/>
          </p:nvPr>
        </p:nvSpPr>
        <p:spPr/>
        <p:txBody>
          <a:bodyPr/>
          <a:lstStyle/>
          <a:p>
            <a:r>
              <a:rPr lang="en-US" dirty="0"/>
              <a:t>With periodic competition over the franchise created by a performance failure from the majority party</a:t>
            </a:r>
          </a:p>
        </p:txBody>
      </p:sp>
    </p:spTree>
    <p:extLst>
      <p:ext uri="{BB962C8B-B14F-4D97-AF65-F5344CB8AC3E}">
        <p14:creationId xmlns:p14="http://schemas.microsoft.com/office/powerpoint/2010/main" val="318660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“Accountability”?</a:t>
            </a:r>
          </a:p>
        </p:txBody>
      </p:sp>
      <p:sp>
        <p:nvSpPr>
          <p:cNvPr id="5" name="Subtitle 4"/>
          <p:cNvSpPr>
            <a:spLocks noGrp="1"/>
          </p:cNvSpPr>
          <p:nvPr>
            <p:ph idx="1"/>
          </p:nvPr>
        </p:nvSpPr>
        <p:spPr>
          <a:xfrm>
            <a:off x="533400" y="1600200"/>
            <a:ext cx="8229600" cy="4525963"/>
          </a:xfrm>
        </p:spPr>
        <p:txBody>
          <a:bodyPr/>
          <a:lstStyle/>
          <a:p>
            <a:pPr marL="0" indent="0" algn="ctr">
              <a:buNone/>
            </a:pPr>
            <a:endParaRPr lang="en-US" dirty="0"/>
          </a:p>
          <a:p>
            <a:endParaRPr lang="en-US" dirty="0"/>
          </a:p>
        </p:txBody>
      </p:sp>
      <p:pic>
        <p:nvPicPr>
          <p:cNvPr id="6" name="Picture 147" descr="https://encrypted-tbn2.gstatic.com/images?q=tbn:ANd9GcQuvpB3YJjCTdi3uk--GiTpHke9m1Er7RiqvVDIjfmTiecxfH2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02170"/>
            <a:ext cx="6324600" cy="4208732"/>
          </a:xfrm>
          <a:prstGeom prst="rect">
            <a:avLst/>
          </a:prstGeom>
          <a:noFill/>
          <a:extLst>
            <a:ext uri="{909E8E84-426E-40DD-AFC4-6F175D3DCCD1}">
              <a14:hiddenFill xmlns:a14="http://schemas.microsoft.com/office/drawing/2010/main">
                <a:solidFill>
                  <a:srgbClr val="FFFFFF"/>
                </a:solidFill>
              </a14:hiddenFill>
            </a:ext>
          </a:extLst>
        </p:spPr>
      </p:pic>
      <p:sp>
        <p:nvSpPr>
          <p:cNvPr id="3" name="Arc 2"/>
          <p:cNvSpPr/>
          <p:nvPr/>
        </p:nvSpPr>
        <p:spPr>
          <a:xfrm>
            <a:off x="5410200" y="4648200"/>
            <a:ext cx="2133600" cy="1447800"/>
          </a:xfrm>
          <a:prstGeom prst="arc">
            <a:avLst>
              <a:gd name="adj1" fmla="val 16200000"/>
              <a:gd name="adj2" fmla="val 16195531"/>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161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https://encrypted-tbn2.gstatic.com/images?q=tbn:ANd9GcSUFo_sSD-kDHTXIieQexki9qRl6GDTyJgPQeAx3QiuOglbtR9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96929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1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br>
              <a:rPr lang="en-US" dirty="0"/>
            </a:br>
            <a:r>
              <a:rPr lang="en-US" dirty="0"/>
              <a:t>What are the conditions necessary for Principals to hold Agents A</a:t>
            </a:r>
            <a:r>
              <a:rPr lang="en-US" i="1" dirty="0"/>
              <a:t>ccountable</a:t>
            </a:r>
            <a:r>
              <a:rPr lang="en-US" dirty="0"/>
              <a:t>?</a:t>
            </a:r>
            <a:br>
              <a:rPr lang="en-US" dirty="0"/>
            </a:br>
            <a:endParaRPr lang="en-US" dirty="0"/>
          </a:p>
        </p:txBody>
      </p:sp>
      <p:sp>
        <p:nvSpPr>
          <p:cNvPr id="3" name="Content Placeholder 2"/>
          <p:cNvSpPr>
            <a:spLocks noGrp="1"/>
          </p:cNvSpPr>
          <p:nvPr>
            <p:ph idx="1"/>
          </p:nvPr>
        </p:nvSpPr>
        <p:spPr/>
        <p:txBody>
          <a:bodyPr>
            <a:normAutofit/>
          </a:bodyPr>
          <a:lstStyle/>
          <a:p>
            <a:r>
              <a:rPr lang="en-US" dirty="0"/>
              <a:t>The Principal can see what the Agent did (</a:t>
            </a:r>
            <a:r>
              <a:rPr lang="en-US" b="1" dirty="0"/>
              <a:t>measure performanc</a:t>
            </a:r>
            <a:r>
              <a:rPr lang="en-US" b="1" i="1" dirty="0"/>
              <a:t>e</a:t>
            </a:r>
            <a:r>
              <a:rPr lang="en-US" dirty="0"/>
              <a:t>)</a:t>
            </a:r>
          </a:p>
          <a:p>
            <a:r>
              <a:rPr lang="en-US" dirty="0"/>
              <a:t>Hence, the Principal can </a:t>
            </a:r>
            <a:r>
              <a:rPr lang="en-US" b="1" dirty="0"/>
              <a:t>allocate responsibility </a:t>
            </a:r>
            <a:r>
              <a:rPr lang="en-US" dirty="0"/>
              <a:t>for failure/success to the Agent’s performance </a:t>
            </a:r>
          </a:p>
          <a:p>
            <a:r>
              <a:rPr lang="en-US" dirty="0"/>
              <a:t>The Principal has the ability to </a:t>
            </a:r>
            <a:r>
              <a:rPr lang="en-US" b="1" dirty="0"/>
              <a:t>reward or punish</a:t>
            </a:r>
            <a:r>
              <a:rPr lang="en-US" dirty="0"/>
              <a:t> the Agent based on Agent performance</a:t>
            </a:r>
          </a:p>
          <a:p>
            <a:pPr lvl="1"/>
            <a:r>
              <a:rPr lang="en-US" dirty="0"/>
              <a:t>Esp., retain or fire</a:t>
            </a:r>
          </a:p>
          <a:p>
            <a:pPr lvl="1"/>
            <a:endParaRPr lang="en-US" dirty="0"/>
          </a:p>
          <a:p>
            <a:endParaRPr lang="en-US" dirty="0"/>
          </a:p>
          <a:p>
            <a:endParaRPr lang="en-US" dirty="0"/>
          </a:p>
        </p:txBody>
      </p:sp>
    </p:spTree>
    <p:extLst>
      <p:ext uri="{BB962C8B-B14F-4D97-AF65-F5344CB8AC3E}">
        <p14:creationId xmlns:p14="http://schemas.microsoft.com/office/powerpoint/2010/main" val="12995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What are the Incentive Effects of the Parliamentary System for </a:t>
            </a:r>
            <a:r>
              <a:rPr lang="en-US" i="1" dirty="0"/>
              <a:t>policy making</a:t>
            </a:r>
            <a:r>
              <a:rPr lang="en-US" dirty="0"/>
              <a:t>?</a:t>
            </a: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9751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First Design: Parliamentary Systems</a:t>
            </a:r>
          </a:p>
        </p:txBody>
      </p:sp>
      <p:sp>
        <p:nvSpPr>
          <p:cNvPr id="5" name="Content Placeholder 4"/>
          <p:cNvSpPr>
            <a:spLocks noGrp="1"/>
          </p:cNvSpPr>
          <p:nvPr>
            <p:ph sz="half" idx="2"/>
          </p:nvPr>
        </p:nvSpPr>
        <p:spPr/>
        <p:txBody>
          <a:bodyPr/>
          <a:lstStyle/>
          <a:p>
            <a:endParaRPr lang="en-US"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047750" y="2180431"/>
            <a:ext cx="2857500" cy="3810000"/>
          </a:xfrm>
          <a:prstGeom prst="rect">
            <a:avLst/>
          </a:prstGeom>
          <a:noFill/>
          <a:ln w="9525">
            <a:noFill/>
            <a:miter lim="800000"/>
            <a:headEnd/>
            <a:tailEnd/>
          </a:ln>
        </p:spPr>
      </p:pic>
      <p:grpSp>
        <p:nvGrpSpPr>
          <p:cNvPr id="1028" name="Group 4"/>
          <p:cNvGrpSpPr>
            <a:grpSpLocks noChangeAspect="1"/>
          </p:cNvGrpSpPr>
          <p:nvPr/>
        </p:nvGrpSpPr>
        <p:grpSpPr bwMode="auto">
          <a:xfrm>
            <a:off x="5437187" y="1371600"/>
            <a:ext cx="2106929" cy="5008960"/>
            <a:chOff x="3425" y="1104"/>
            <a:chExt cx="1264" cy="3005"/>
          </a:xfrm>
        </p:grpSpPr>
        <p:sp>
          <p:nvSpPr>
            <p:cNvPr id="1027" name="AutoShape 3"/>
            <p:cNvSpPr>
              <a:spLocks noChangeAspect="1" noChangeArrowheads="1" noTextEdit="1"/>
            </p:cNvSpPr>
            <p:nvPr/>
          </p:nvSpPr>
          <p:spPr bwMode="auto">
            <a:xfrm>
              <a:off x="3425" y="1104"/>
              <a:ext cx="1183" cy="3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3450" y="1110"/>
              <a:ext cx="1091"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p:cNvSpPr>
              <a:spLocks noChangeArrowheads="1"/>
            </p:cNvSpPr>
            <p:nvPr/>
          </p:nvSpPr>
          <p:spPr bwMode="auto">
            <a:xfrm>
              <a:off x="3431" y="1912"/>
              <a:ext cx="1092"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Rectangle 7"/>
            <p:cNvSpPr>
              <a:spLocks noChangeArrowheads="1"/>
            </p:cNvSpPr>
            <p:nvPr/>
          </p:nvSpPr>
          <p:spPr bwMode="auto">
            <a:xfrm>
              <a:off x="3438" y="2720"/>
              <a:ext cx="1097"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Rectangle 8"/>
            <p:cNvSpPr>
              <a:spLocks noChangeArrowheads="1"/>
            </p:cNvSpPr>
            <p:nvPr/>
          </p:nvSpPr>
          <p:spPr bwMode="auto">
            <a:xfrm>
              <a:off x="3438" y="3547"/>
              <a:ext cx="1091" cy="543"/>
            </a:xfrm>
            <a:prstGeom prst="rect">
              <a:avLst/>
            </a:prstGeom>
            <a:noFill/>
            <a:ln w="0">
              <a:solidFill>
                <a:srgbClr val="2522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3640" y="2784"/>
              <a:ext cx="732"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Cabinet/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3640" y="2986"/>
              <a:ext cx="840"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Executive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5" name="Rectangle 11"/>
            <p:cNvSpPr>
              <a:spLocks noChangeArrowheads="1"/>
            </p:cNvSpPr>
            <p:nvPr/>
          </p:nvSpPr>
          <p:spPr bwMode="auto">
            <a:xfrm>
              <a:off x="3761" y="1282"/>
              <a:ext cx="58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Voters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3456" y="1968"/>
              <a:ext cx="1044" cy="4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dirty="0">
                  <a:ln>
                    <a:noFill/>
                  </a:ln>
                  <a:solidFill>
                    <a:srgbClr val="000000"/>
                  </a:solidFill>
                  <a:effectLst/>
                  <a:latin typeface="AvantGarde Bk BT" charset="0"/>
                  <a:cs typeface="Arial" pitchFamily="34" charset="0"/>
                </a:rPr>
                <a:t>Parliamentary</a:t>
              </a:r>
            </a:p>
            <a:p>
              <a:pPr marL="0" marR="0" lvl="0" indent="0" algn="ctr" defTabSz="914400" rtl="0" eaLnBrk="1" fontAlgn="base" latinLnBrk="0" hangingPunct="1">
                <a:lnSpc>
                  <a:spcPct val="100000"/>
                </a:lnSpc>
                <a:spcBef>
                  <a:spcPct val="0"/>
                </a:spcBef>
                <a:spcAft>
                  <a:spcPct val="0"/>
                </a:spcAft>
                <a:buClrTx/>
                <a:buSzTx/>
                <a:buFontTx/>
                <a:buNone/>
                <a:tabLst/>
              </a:pPr>
              <a:r>
                <a:rPr lang="en-US" sz="2100" dirty="0">
                  <a:solidFill>
                    <a:srgbClr val="000000"/>
                  </a:solidFill>
                  <a:latin typeface="AvantGarde Bk BT" charset="0"/>
                  <a:cs typeface="Arial" pitchFamily="34" charset="0"/>
                </a:rPr>
                <a:t>Party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3493" y="3649"/>
              <a:ext cx="111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Bureaucracy/</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3493" y="3852"/>
              <a:ext cx="600"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Courts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3967" y="1666"/>
              <a:ext cx="13" cy="202"/>
            </a:xfrm>
            <a:prstGeom prst="rect">
              <a:avLst/>
            </a:prstGeom>
            <a:solidFill>
              <a:srgbClr val="25221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3930" y="1817"/>
              <a:ext cx="88" cy="95"/>
            </a:xfrm>
            <a:custGeom>
              <a:avLst/>
              <a:gdLst/>
              <a:ahLst/>
              <a:cxnLst>
                <a:cxn ang="0">
                  <a:pos x="44" y="95"/>
                </a:cxn>
                <a:cxn ang="0">
                  <a:pos x="88" y="0"/>
                </a:cxn>
                <a:cxn ang="0">
                  <a:pos x="88" y="0"/>
                </a:cxn>
                <a:cxn ang="0">
                  <a:pos x="82" y="0"/>
                </a:cxn>
                <a:cxn ang="0">
                  <a:pos x="75" y="0"/>
                </a:cxn>
                <a:cxn ang="0">
                  <a:pos x="69" y="7"/>
                </a:cxn>
                <a:cxn ang="0">
                  <a:pos x="69" y="7"/>
                </a:cxn>
                <a:cxn ang="0">
                  <a:pos x="63" y="7"/>
                </a:cxn>
                <a:cxn ang="0">
                  <a:pos x="56" y="7"/>
                </a:cxn>
                <a:cxn ang="0">
                  <a:pos x="50" y="7"/>
                </a:cxn>
                <a:cxn ang="0">
                  <a:pos x="44" y="7"/>
                </a:cxn>
                <a:cxn ang="0">
                  <a:pos x="37" y="7"/>
                </a:cxn>
                <a:cxn ang="0">
                  <a:pos x="31" y="7"/>
                </a:cxn>
                <a:cxn ang="0">
                  <a:pos x="31" y="7"/>
                </a:cxn>
                <a:cxn ang="0">
                  <a:pos x="25" y="7"/>
                </a:cxn>
                <a:cxn ang="0">
                  <a:pos x="19" y="7"/>
                </a:cxn>
                <a:cxn ang="0">
                  <a:pos x="12" y="0"/>
                </a:cxn>
                <a:cxn ang="0">
                  <a:pos x="6" y="0"/>
                </a:cxn>
                <a:cxn ang="0">
                  <a:pos x="0" y="0"/>
                </a:cxn>
                <a:cxn ang="0">
                  <a:pos x="44" y="95"/>
                </a:cxn>
                <a:cxn ang="0">
                  <a:pos x="44" y="95"/>
                </a:cxn>
              </a:cxnLst>
              <a:rect l="0" t="0" r="r" b="b"/>
              <a:pathLst>
                <a:path w="88" h="95">
                  <a:moveTo>
                    <a:pt x="44" y="95"/>
                  </a:moveTo>
                  <a:lnTo>
                    <a:pt x="88" y="0"/>
                  </a:lnTo>
                  <a:lnTo>
                    <a:pt x="88" y="0"/>
                  </a:lnTo>
                  <a:lnTo>
                    <a:pt x="82" y="0"/>
                  </a:lnTo>
                  <a:lnTo>
                    <a:pt x="75" y="0"/>
                  </a:lnTo>
                  <a:lnTo>
                    <a:pt x="69" y="7"/>
                  </a:lnTo>
                  <a:lnTo>
                    <a:pt x="69" y="7"/>
                  </a:lnTo>
                  <a:lnTo>
                    <a:pt x="63" y="7"/>
                  </a:lnTo>
                  <a:lnTo>
                    <a:pt x="56" y="7"/>
                  </a:lnTo>
                  <a:lnTo>
                    <a:pt x="50" y="7"/>
                  </a:lnTo>
                  <a:lnTo>
                    <a:pt x="44" y="7"/>
                  </a:lnTo>
                  <a:lnTo>
                    <a:pt x="37" y="7"/>
                  </a:lnTo>
                  <a:lnTo>
                    <a:pt x="31" y="7"/>
                  </a:lnTo>
                  <a:lnTo>
                    <a:pt x="31" y="7"/>
                  </a:lnTo>
                  <a:lnTo>
                    <a:pt x="25" y="7"/>
                  </a:lnTo>
                  <a:lnTo>
                    <a:pt x="19" y="7"/>
                  </a:lnTo>
                  <a:lnTo>
                    <a:pt x="12" y="0"/>
                  </a:lnTo>
                  <a:lnTo>
                    <a:pt x="6" y="0"/>
                  </a:lnTo>
                  <a:lnTo>
                    <a:pt x="0" y="0"/>
                  </a:lnTo>
                  <a:lnTo>
                    <a:pt x="44" y="95"/>
                  </a:lnTo>
                  <a:lnTo>
                    <a:pt x="44" y="95"/>
                  </a:lnTo>
                  <a:close/>
                </a:path>
              </a:pathLst>
            </a:custGeom>
            <a:solidFill>
              <a:srgbClr val="2522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3961" y="3288"/>
              <a:ext cx="13" cy="202"/>
            </a:xfrm>
            <a:prstGeom prst="rect">
              <a:avLst/>
            </a:prstGeom>
            <a:solidFill>
              <a:srgbClr val="25221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3923" y="3440"/>
              <a:ext cx="89" cy="101"/>
            </a:xfrm>
            <a:custGeom>
              <a:avLst/>
              <a:gdLst/>
              <a:ahLst/>
              <a:cxnLst>
                <a:cxn ang="0">
                  <a:pos x="44" y="101"/>
                </a:cxn>
                <a:cxn ang="0">
                  <a:pos x="89" y="0"/>
                </a:cxn>
                <a:cxn ang="0">
                  <a:pos x="89" y="0"/>
                </a:cxn>
                <a:cxn ang="0">
                  <a:pos x="82" y="6"/>
                </a:cxn>
                <a:cxn ang="0">
                  <a:pos x="76" y="6"/>
                </a:cxn>
                <a:cxn ang="0">
                  <a:pos x="70" y="6"/>
                </a:cxn>
                <a:cxn ang="0">
                  <a:pos x="70" y="6"/>
                </a:cxn>
                <a:cxn ang="0">
                  <a:pos x="63" y="12"/>
                </a:cxn>
                <a:cxn ang="0">
                  <a:pos x="57" y="12"/>
                </a:cxn>
                <a:cxn ang="0">
                  <a:pos x="51" y="12"/>
                </a:cxn>
                <a:cxn ang="0">
                  <a:pos x="44" y="12"/>
                </a:cxn>
                <a:cxn ang="0">
                  <a:pos x="38" y="12"/>
                </a:cxn>
                <a:cxn ang="0">
                  <a:pos x="38" y="12"/>
                </a:cxn>
                <a:cxn ang="0">
                  <a:pos x="32" y="12"/>
                </a:cxn>
                <a:cxn ang="0">
                  <a:pos x="26" y="6"/>
                </a:cxn>
                <a:cxn ang="0">
                  <a:pos x="19" y="6"/>
                </a:cxn>
                <a:cxn ang="0">
                  <a:pos x="13" y="6"/>
                </a:cxn>
                <a:cxn ang="0">
                  <a:pos x="7" y="6"/>
                </a:cxn>
                <a:cxn ang="0">
                  <a:pos x="0" y="0"/>
                </a:cxn>
                <a:cxn ang="0">
                  <a:pos x="44" y="101"/>
                </a:cxn>
                <a:cxn ang="0">
                  <a:pos x="44" y="101"/>
                </a:cxn>
              </a:cxnLst>
              <a:rect l="0" t="0" r="r" b="b"/>
              <a:pathLst>
                <a:path w="89" h="101">
                  <a:moveTo>
                    <a:pt x="44" y="101"/>
                  </a:moveTo>
                  <a:lnTo>
                    <a:pt x="89" y="0"/>
                  </a:lnTo>
                  <a:lnTo>
                    <a:pt x="89" y="0"/>
                  </a:lnTo>
                  <a:lnTo>
                    <a:pt x="82" y="6"/>
                  </a:lnTo>
                  <a:lnTo>
                    <a:pt x="76" y="6"/>
                  </a:lnTo>
                  <a:lnTo>
                    <a:pt x="70" y="6"/>
                  </a:lnTo>
                  <a:lnTo>
                    <a:pt x="70" y="6"/>
                  </a:lnTo>
                  <a:lnTo>
                    <a:pt x="63" y="12"/>
                  </a:lnTo>
                  <a:lnTo>
                    <a:pt x="57" y="12"/>
                  </a:lnTo>
                  <a:lnTo>
                    <a:pt x="51" y="12"/>
                  </a:lnTo>
                  <a:lnTo>
                    <a:pt x="44" y="12"/>
                  </a:lnTo>
                  <a:lnTo>
                    <a:pt x="38" y="12"/>
                  </a:lnTo>
                  <a:lnTo>
                    <a:pt x="38" y="12"/>
                  </a:lnTo>
                  <a:lnTo>
                    <a:pt x="32" y="12"/>
                  </a:lnTo>
                  <a:lnTo>
                    <a:pt x="26" y="6"/>
                  </a:lnTo>
                  <a:lnTo>
                    <a:pt x="19" y="6"/>
                  </a:lnTo>
                  <a:lnTo>
                    <a:pt x="13" y="6"/>
                  </a:lnTo>
                  <a:lnTo>
                    <a:pt x="7" y="6"/>
                  </a:lnTo>
                  <a:lnTo>
                    <a:pt x="0" y="0"/>
                  </a:lnTo>
                  <a:lnTo>
                    <a:pt x="44" y="101"/>
                  </a:lnTo>
                  <a:lnTo>
                    <a:pt x="44" y="101"/>
                  </a:lnTo>
                  <a:close/>
                </a:path>
              </a:pathLst>
            </a:custGeom>
            <a:solidFill>
              <a:srgbClr val="2522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3955" y="2468"/>
              <a:ext cx="12" cy="195"/>
            </a:xfrm>
            <a:prstGeom prst="rect">
              <a:avLst/>
            </a:prstGeom>
            <a:solidFill>
              <a:srgbClr val="25221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3923" y="2613"/>
              <a:ext cx="82" cy="101"/>
            </a:xfrm>
            <a:custGeom>
              <a:avLst/>
              <a:gdLst/>
              <a:ahLst/>
              <a:cxnLst>
                <a:cxn ang="0">
                  <a:pos x="38" y="101"/>
                </a:cxn>
                <a:cxn ang="0">
                  <a:pos x="82" y="0"/>
                </a:cxn>
                <a:cxn ang="0">
                  <a:pos x="82" y="0"/>
                </a:cxn>
                <a:cxn ang="0">
                  <a:pos x="76" y="6"/>
                </a:cxn>
                <a:cxn ang="0">
                  <a:pos x="70" y="6"/>
                </a:cxn>
                <a:cxn ang="0">
                  <a:pos x="63" y="6"/>
                </a:cxn>
                <a:cxn ang="0">
                  <a:pos x="63" y="12"/>
                </a:cxn>
                <a:cxn ang="0">
                  <a:pos x="57" y="12"/>
                </a:cxn>
                <a:cxn ang="0">
                  <a:pos x="51" y="12"/>
                </a:cxn>
                <a:cxn ang="0">
                  <a:pos x="44" y="12"/>
                </a:cxn>
                <a:cxn ang="0">
                  <a:pos x="38" y="12"/>
                </a:cxn>
                <a:cxn ang="0">
                  <a:pos x="32" y="12"/>
                </a:cxn>
                <a:cxn ang="0">
                  <a:pos x="32" y="12"/>
                </a:cxn>
                <a:cxn ang="0">
                  <a:pos x="26" y="12"/>
                </a:cxn>
                <a:cxn ang="0">
                  <a:pos x="19" y="12"/>
                </a:cxn>
                <a:cxn ang="0">
                  <a:pos x="13" y="6"/>
                </a:cxn>
                <a:cxn ang="0">
                  <a:pos x="7" y="6"/>
                </a:cxn>
                <a:cxn ang="0">
                  <a:pos x="0" y="6"/>
                </a:cxn>
                <a:cxn ang="0">
                  <a:pos x="0" y="0"/>
                </a:cxn>
                <a:cxn ang="0">
                  <a:pos x="38" y="101"/>
                </a:cxn>
                <a:cxn ang="0">
                  <a:pos x="38" y="101"/>
                </a:cxn>
              </a:cxnLst>
              <a:rect l="0" t="0" r="r" b="b"/>
              <a:pathLst>
                <a:path w="82" h="101">
                  <a:moveTo>
                    <a:pt x="38" y="101"/>
                  </a:moveTo>
                  <a:lnTo>
                    <a:pt x="82" y="0"/>
                  </a:lnTo>
                  <a:lnTo>
                    <a:pt x="82" y="0"/>
                  </a:lnTo>
                  <a:lnTo>
                    <a:pt x="76" y="6"/>
                  </a:lnTo>
                  <a:lnTo>
                    <a:pt x="70" y="6"/>
                  </a:lnTo>
                  <a:lnTo>
                    <a:pt x="63" y="6"/>
                  </a:lnTo>
                  <a:lnTo>
                    <a:pt x="63" y="12"/>
                  </a:lnTo>
                  <a:lnTo>
                    <a:pt x="57" y="12"/>
                  </a:lnTo>
                  <a:lnTo>
                    <a:pt x="51" y="12"/>
                  </a:lnTo>
                  <a:lnTo>
                    <a:pt x="44" y="12"/>
                  </a:lnTo>
                  <a:lnTo>
                    <a:pt x="38" y="12"/>
                  </a:lnTo>
                  <a:lnTo>
                    <a:pt x="32" y="12"/>
                  </a:lnTo>
                  <a:lnTo>
                    <a:pt x="32" y="12"/>
                  </a:lnTo>
                  <a:lnTo>
                    <a:pt x="26" y="12"/>
                  </a:lnTo>
                  <a:lnTo>
                    <a:pt x="19" y="12"/>
                  </a:lnTo>
                  <a:lnTo>
                    <a:pt x="13" y="6"/>
                  </a:lnTo>
                  <a:lnTo>
                    <a:pt x="7" y="6"/>
                  </a:lnTo>
                  <a:lnTo>
                    <a:pt x="0" y="6"/>
                  </a:lnTo>
                  <a:lnTo>
                    <a:pt x="0" y="0"/>
                  </a:lnTo>
                  <a:lnTo>
                    <a:pt x="38" y="101"/>
                  </a:lnTo>
                  <a:lnTo>
                    <a:pt x="38" y="101"/>
                  </a:lnTo>
                  <a:close/>
                </a:path>
              </a:pathLst>
            </a:custGeom>
            <a:solidFill>
              <a:srgbClr val="2522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4015" y="1698"/>
              <a:ext cx="46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Elect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4002" y="2495"/>
              <a:ext cx="68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Choose</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4028" y="3314"/>
              <a:ext cx="537" cy="23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a:ln>
                    <a:noFill/>
                  </a:ln>
                  <a:solidFill>
                    <a:srgbClr val="000000"/>
                  </a:solidFill>
                  <a:effectLst/>
                  <a:latin typeface="AvantGarde Bk BT" charset="0"/>
                  <a:cs typeface="Arial" pitchFamily="34" charset="0"/>
                </a:rPr>
                <a:t>Direct</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358355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4419600"/>
            <a:ext cx="6400800" cy="1752600"/>
          </a:xfrm>
        </p:spPr>
        <p:txBody>
          <a:bodyPr/>
          <a:lstStyle/>
          <a:p>
            <a:r>
              <a:rPr lang="en-US" dirty="0"/>
              <a:t>Incentives for </a:t>
            </a:r>
            <a:r>
              <a:rPr lang="en-US" b="1" dirty="0"/>
              <a:t>Voters</a:t>
            </a:r>
          </a:p>
          <a:p>
            <a:r>
              <a:rPr lang="en-US" dirty="0"/>
              <a:t>Incentives for the </a:t>
            </a:r>
            <a:r>
              <a:rPr lang="en-US" b="1" dirty="0"/>
              <a:t>Majority party</a:t>
            </a:r>
          </a:p>
          <a:p>
            <a:r>
              <a:rPr lang="en-US" dirty="0"/>
              <a:t>Incentives for </a:t>
            </a:r>
            <a:r>
              <a:rPr lang="en-US" b="1" dirty="0"/>
              <a:t>Interest groups</a:t>
            </a:r>
          </a:p>
        </p:txBody>
      </p:sp>
      <p:pic>
        <p:nvPicPr>
          <p:cNvPr id="6" name="Picture 2" descr="https://encrypted-tbn3.gstatic.com/images?q=tbn:ANd9GcQhCWrDy4gkoYNnFwT_lZW5dMzZf9U3W8eCj2Cq30tFXWhPbFx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88790"/>
            <a:ext cx="5105400" cy="39784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62686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581400"/>
            <a:ext cx="7772400" cy="1847850"/>
          </a:xfrm>
        </p:spPr>
        <p:txBody>
          <a:bodyPr>
            <a:normAutofit fontScale="90000"/>
          </a:bodyPr>
          <a:lstStyle/>
          <a:p>
            <a:r>
              <a:rPr lang="en-US" dirty="0"/>
              <a:t>What would the Founders of the American Republic have thought about this design?</a:t>
            </a:r>
          </a:p>
        </p:txBody>
      </p:sp>
    </p:spTree>
    <p:extLst>
      <p:ext uri="{BB962C8B-B14F-4D97-AF65-F5344CB8AC3E}">
        <p14:creationId xmlns:p14="http://schemas.microsoft.com/office/powerpoint/2010/main" val="65693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Schedule</a:t>
            </a: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a:t>Thursday 4.00-4.50 	Session 1: Introduction, Constitutional Design, 			Incentive Systems</a:t>
            </a:r>
          </a:p>
          <a:p>
            <a:pPr marL="514350" indent="-514350">
              <a:buFont typeface="+mj-lt"/>
              <a:buAutoNum type="arabicPeriod"/>
            </a:pPr>
            <a:r>
              <a:rPr lang="en-US" dirty="0"/>
              <a:t>Thursday 5.00-5.50 	Session 2: Congress </a:t>
            </a:r>
          </a:p>
          <a:p>
            <a:pPr marL="514350" indent="-514350">
              <a:buFont typeface="+mj-lt"/>
              <a:buAutoNum type="arabicPeriod"/>
            </a:pPr>
            <a:r>
              <a:rPr lang="en-US" dirty="0"/>
              <a:t>Thursday 6.00-6.50 	Session 3: The President ( + Dinner) </a:t>
            </a:r>
          </a:p>
          <a:p>
            <a:pPr marL="514350" indent="-514350">
              <a:buFont typeface="+mj-lt"/>
              <a:buAutoNum type="arabicPeriod"/>
            </a:pPr>
            <a:r>
              <a:rPr lang="en-US" dirty="0"/>
              <a:t>Friday 9.00-9.50 	Session 4: The Federal Civil Service </a:t>
            </a:r>
          </a:p>
          <a:p>
            <a:pPr marL="514350" indent="-514350">
              <a:buFont typeface="+mj-lt"/>
              <a:buAutoNum type="arabicPeriod"/>
            </a:pPr>
            <a:r>
              <a:rPr lang="en-US" dirty="0"/>
              <a:t>Friday 10.00-10.30 	Session 5: U.S. Courts &amp; Legal System</a:t>
            </a:r>
          </a:p>
          <a:p>
            <a:pPr marL="0" indent="0">
              <a:buNone/>
            </a:pPr>
            <a:r>
              <a:rPr lang="en-US" dirty="0"/>
              <a:t>6.      Friday 10.40-11.50 	Session 6: The Elections Game: Understanding 			American Elections</a:t>
            </a:r>
          </a:p>
          <a:p>
            <a:pPr marL="0" indent="0">
              <a:buNone/>
            </a:pPr>
            <a:r>
              <a:rPr lang="en-US" dirty="0"/>
              <a:t>7.     Saturday 9.00-9.50 	Session 7: Non-state Actors &amp; Policy Influence 			Activities</a:t>
            </a:r>
          </a:p>
          <a:p>
            <a:pPr marL="0" indent="0">
              <a:buNone/>
            </a:pPr>
            <a:r>
              <a:rPr lang="en-US" dirty="0"/>
              <a:t>8.     Saturday 10.00-10.50 	Session 8: The Main Contours of American 				Public Policy</a:t>
            </a:r>
          </a:p>
          <a:p>
            <a:pPr marL="0" indent="0">
              <a:buNone/>
            </a:pPr>
            <a:r>
              <a:rPr lang="en-US" dirty="0"/>
              <a:t>9.     Saturday 11.00-11.50 	Session 9: The Future/Unanswered Questions</a:t>
            </a:r>
          </a:p>
          <a:p>
            <a:pPr marL="0" indent="0">
              <a:buNone/>
            </a:pPr>
            <a:endParaRPr lang="en-US" dirty="0"/>
          </a:p>
        </p:txBody>
      </p:sp>
    </p:spTree>
    <p:extLst>
      <p:ext uri="{BB962C8B-B14F-4D97-AF65-F5344CB8AC3E}">
        <p14:creationId xmlns:p14="http://schemas.microsoft.com/office/powerpoint/2010/main" val="4244354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1237"/>
            <a:ext cx="7772400" cy="4038600"/>
          </a:xfrm>
        </p:spPr>
        <p:txBody>
          <a:bodyPr>
            <a:normAutofit fontScale="90000"/>
          </a:bodyPr>
          <a:lstStyle/>
          <a:p>
            <a:r>
              <a:rPr lang="en-US" sz="3600" dirty="0"/>
              <a:t>“The accumulation of all powers, legislative, executive, and judiciary, in the same hands, whether of one, a few, or many, and whether hereditary, self-appointed, or elective, may justly be pronounced the very definition of tyranny.” </a:t>
            </a:r>
            <a:br>
              <a:rPr lang="en-US" dirty="0"/>
            </a:br>
            <a:r>
              <a:rPr lang="en-US" dirty="0"/>
              <a:t>― </a:t>
            </a:r>
            <a:r>
              <a:rPr lang="en-US" dirty="0">
                <a:hlinkClick r:id="rId2" action="ppaction://hlinkfile"/>
              </a:rPr>
              <a:t>James Madison</a:t>
            </a:r>
            <a:r>
              <a:rPr lang="en-US" dirty="0"/>
              <a:t>, </a:t>
            </a:r>
            <a:r>
              <a:rPr lang="en-US" i="1" dirty="0">
                <a:hlinkClick r:id="rId3" action="ppaction://hlinkfile"/>
              </a:rPr>
              <a:t>Federalist Papers</a:t>
            </a:r>
            <a:endParaRPr lang="en-US" dirty="0"/>
          </a:p>
        </p:txBody>
      </p:sp>
    </p:spTree>
    <p:extLst>
      <p:ext uri="{BB962C8B-B14F-4D97-AF65-F5344CB8AC3E}">
        <p14:creationId xmlns:p14="http://schemas.microsoft.com/office/powerpoint/2010/main" val="1304181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Example for This Design</a:t>
            </a:r>
          </a:p>
        </p:txBody>
      </p:sp>
      <p:sp>
        <p:nvSpPr>
          <p:cNvPr id="3" name="Content Placeholder 2"/>
          <p:cNvSpPr>
            <a:spLocks noGrp="1"/>
          </p:cNvSpPr>
          <p:nvPr>
            <p:ph sz="half" idx="1"/>
          </p:nvPr>
        </p:nvSpPr>
        <p:spPr>
          <a:xfrm>
            <a:off x="457200" y="1600200"/>
            <a:ext cx="4267200" cy="4525963"/>
          </a:xfrm>
        </p:spPr>
        <p:txBody>
          <a:bodyPr/>
          <a:lstStyle/>
          <a:p>
            <a:r>
              <a:rPr lang="en-US" dirty="0"/>
              <a:t>How did Hitler come to power?</a:t>
            </a:r>
          </a:p>
          <a:p>
            <a:r>
              <a:rPr lang="en-US" dirty="0"/>
              <a:t>He was lawfully elected!</a:t>
            </a:r>
            <a:r>
              <a:rPr lang="en-US" baseline="30000" dirty="0"/>
              <a:t>*</a:t>
            </a:r>
            <a:endParaRPr lang="en-US" dirty="0"/>
          </a:p>
          <a:p>
            <a:r>
              <a:rPr lang="en-US" dirty="0"/>
              <a:t>Then, there weren’t any more elections.</a:t>
            </a:r>
          </a:p>
          <a:p>
            <a:endParaRPr lang="en-US" dirty="0"/>
          </a:p>
          <a:p>
            <a:endParaRPr lang="en-US" dirty="0"/>
          </a:p>
          <a:p>
            <a:endParaRPr lang="en-US" dirty="0"/>
          </a:p>
          <a:p>
            <a:pPr marL="0" indent="0">
              <a:buNone/>
            </a:pPr>
            <a:r>
              <a:rPr lang="en-US" baseline="30000" dirty="0"/>
              <a:t>*</a:t>
            </a:r>
            <a:r>
              <a:rPr lang="en-US" sz="1800" dirty="0"/>
              <a:t>Slightly complicated</a:t>
            </a:r>
          </a:p>
        </p:txBody>
      </p:sp>
      <p:pic>
        <p:nvPicPr>
          <p:cNvPr id="8" name="Picture 170" descr="http://t1.gstatic.com/images?q=tbn:ANd9GcT2LodgvUgp_xOBEd4wVwZnTxzSIC_nGpqRgNzl3jN6WX_fy20_w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2966440" cy="359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2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Learned Hand</a:t>
            </a:r>
          </a:p>
        </p:txBody>
      </p:sp>
      <p:sp>
        <p:nvSpPr>
          <p:cNvPr id="3" name="Content Placeholder 2"/>
          <p:cNvSpPr>
            <a:spLocks noGrp="1"/>
          </p:cNvSpPr>
          <p:nvPr>
            <p:ph sz="half" idx="1"/>
          </p:nvPr>
        </p:nvSpPr>
        <p:spPr/>
        <p:txBody>
          <a:bodyPr/>
          <a:lstStyle/>
          <a:p>
            <a:pPr marL="0" indent="0">
              <a:buNone/>
            </a:pPr>
            <a:r>
              <a:rPr lang="en-US" dirty="0"/>
              <a:t>“Liberty lies in the hearts of men and women; when it dies there, no constitution, no law, no court can even do much to help it. While it lies there it needs no constitution, no law, no court to save it.”</a:t>
            </a:r>
          </a:p>
        </p:txBody>
      </p:sp>
      <p:pic>
        <p:nvPicPr>
          <p:cNvPr id="6" name="Content Placeholder 5"/>
          <p:cNvPicPr>
            <a:picLocks noGrp="1" noChangeAspect="1"/>
          </p:cNvPicPr>
          <p:nvPr>
            <p:ph sz="half" idx="2"/>
          </p:nvPr>
        </p:nvPicPr>
        <p:blipFill>
          <a:blip r:embed="rId2"/>
          <a:stretch>
            <a:fillRect/>
          </a:stretch>
        </p:blipFill>
        <p:spPr>
          <a:xfrm>
            <a:off x="4937476" y="1825625"/>
            <a:ext cx="3269547" cy="4351338"/>
          </a:xfrm>
          <a:prstGeom prst="rect">
            <a:avLst/>
          </a:prstGeom>
        </p:spPr>
      </p:pic>
    </p:spTree>
    <p:extLst>
      <p:ext uri="{BB962C8B-B14F-4D97-AF65-F5344CB8AC3E}">
        <p14:creationId xmlns:p14="http://schemas.microsoft.com/office/powerpoint/2010/main" val="1160679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Second Design: Separation of Powers </a:t>
            </a:r>
          </a:p>
        </p:txBody>
      </p:sp>
      <p:pic>
        <p:nvPicPr>
          <p:cNvPr id="32770" name="Picture 2"/>
          <p:cNvPicPr>
            <a:picLocks noChangeAspect="1" noChangeArrowheads="1"/>
          </p:cNvPicPr>
          <p:nvPr/>
        </p:nvPicPr>
        <p:blipFill>
          <a:blip r:embed="rId2" cstate="print"/>
          <a:srcRect/>
          <a:stretch>
            <a:fillRect/>
          </a:stretch>
        </p:blipFill>
        <p:spPr bwMode="auto">
          <a:xfrm>
            <a:off x="2667000" y="1143001"/>
            <a:ext cx="4694237" cy="5494902"/>
          </a:xfrm>
          <a:prstGeom prst="rect">
            <a:avLst/>
          </a:prstGeom>
          <a:noFill/>
          <a:ln w="9525">
            <a:noFill/>
            <a:miter lim="800000"/>
            <a:headEnd/>
            <a:tailEnd/>
          </a:ln>
          <a:effectLst/>
        </p:spPr>
      </p:pic>
    </p:spTree>
    <p:extLst>
      <p:ext uri="{BB962C8B-B14F-4D97-AF65-F5344CB8AC3E}">
        <p14:creationId xmlns:p14="http://schemas.microsoft.com/office/powerpoint/2010/main" val="2321620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Alert! </a:t>
            </a:r>
          </a:p>
        </p:txBody>
      </p:sp>
      <p:sp>
        <p:nvSpPr>
          <p:cNvPr id="3" name="Content Placeholder 2"/>
          <p:cNvSpPr>
            <a:spLocks noGrp="1"/>
          </p:cNvSpPr>
          <p:nvPr>
            <p:ph idx="1"/>
          </p:nvPr>
        </p:nvSpPr>
        <p:spPr>
          <a:xfrm>
            <a:off x="628650" y="1376218"/>
            <a:ext cx="7886700" cy="5403273"/>
          </a:xfrm>
        </p:spPr>
        <p:txBody>
          <a:bodyPr>
            <a:normAutofit fontScale="85000" lnSpcReduction="20000"/>
          </a:bodyPr>
          <a:lstStyle/>
          <a:p>
            <a:pPr marL="514350" indent="-514350">
              <a:buFont typeface="+mj-lt"/>
              <a:buAutoNum type="arabicPeriod"/>
            </a:pPr>
            <a:r>
              <a:rPr lang="en-US" dirty="0"/>
              <a:t>The Constitution is very short and very terse.</a:t>
            </a:r>
          </a:p>
          <a:p>
            <a:pPr lvl="1"/>
            <a:r>
              <a:rPr lang="en-US" dirty="0"/>
              <a:t>You can read the whole thing in a few minutes</a:t>
            </a:r>
          </a:p>
          <a:p>
            <a:pPr lvl="1"/>
            <a:r>
              <a:rPr lang="en-US" dirty="0"/>
              <a:t>It is often ambiguous, to the delight of lawyers &amp; law professors</a:t>
            </a:r>
          </a:p>
          <a:p>
            <a:pPr marL="514350" indent="-514350">
              <a:buFont typeface="+mj-lt"/>
              <a:buAutoNum type="arabicPeriod"/>
            </a:pPr>
            <a:r>
              <a:rPr lang="en-US" dirty="0"/>
              <a:t>It has 3 main parts (and some others)</a:t>
            </a:r>
          </a:p>
          <a:p>
            <a:pPr lvl="1"/>
            <a:r>
              <a:rPr lang="en-US" dirty="0"/>
              <a:t>Article I: sets up Congress</a:t>
            </a:r>
          </a:p>
          <a:p>
            <a:pPr lvl="1"/>
            <a:r>
              <a:rPr lang="en-US" dirty="0"/>
              <a:t>Article II: sets up the Executive branch</a:t>
            </a:r>
          </a:p>
          <a:p>
            <a:pPr lvl="1"/>
            <a:r>
              <a:rPr lang="en-US" dirty="0"/>
              <a:t>Article III: sets up federal courts</a:t>
            </a:r>
          </a:p>
          <a:p>
            <a:pPr lvl="1"/>
            <a:r>
              <a:rPr lang="en-US" dirty="0"/>
              <a:t>Some others retain states as primary/important units (</a:t>
            </a:r>
            <a:r>
              <a:rPr lang="en-US" dirty="0" err="1"/>
              <a:t>esp</a:t>
            </a:r>
            <a:r>
              <a:rPr lang="en-US" dirty="0"/>
              <a:t> Art 10)</a:t>
            </a:r>
          </a:p>
          <a:p>
            <a:pPr marL="514350" indent="-514350">
              <a:buFont typeface="+mj-lt"/>
              <a:buAutoNum type="arabicPeriod"/>
            </a:pPr>
            <a:r>
              <a:rPr lang="en-US" dirty="0"/>
              <a:t>It has amendments, some are very important</a:t>
            </a:r>
          </a:p>
          <a:p>
            <a:pPr lvl="1"/>
            <a:r>
              <a:rPr lang="en-US" dirty="0"/>
              <a:t>#1: freedom of speech, press &amp; religion</a:t>
            </a:r>
          </a:p>
          <a:p>
            <a:pPr lvl="1"/>
            <a:r>
              <a:rPr lang="en-US" dirty="0"/>
              <a:t>#2: guns (?) </a:t>
            </a:r>
          </a:p>
          <a:p>
            <a:pPr lvl="1"/>
            <a:r>
              <a:rPr lang="en-US" dirty="0"/>
              <a:t>#4: search and seizure, warrants</a:t>
            </a:r>
          </a:p>
          <a:p>
            <a:pPr lvl="1"/>
            <a:r>
              <a:rPr lang="en-US" dirty="0"/>
              <a:t>#5: no punishment without due process of law, no self-incrimination</a:t>
            </a:r>
          </a:p>
          <a:p>
            <a:pPr lvl="1"/>
            <a:r>
              <a:rPr lang="en-US" dirty="0"/>
              <a:t>#13: abolishes slavery (after a huge civil war)</a:t>
            </a:r>
          </a:p>
          <a:p>
            <a:pPr lvl="1"/>
            <a:r>
              <a:rPr lang="en-US" dirty="0"/>
              <a:t>#14: establishes idea of national citizenship rights (vs state citizenship rights) + equal protection</a:t>
            </a:r>
          </a:p>
        </p:txBody>
      </p:sp>
    </p:spTree>
    <p:extLst>
      <p:ext uri="{BB962C8B-B14F-4D97-AF65-F5344CB8AC3E}">
        <p14:creationId xmlns:p14="http://schemas.microsoft.com/office/powerpoint/2010/main" val="1009878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1905000" y="1447800"/>
            <a:ext cx="5892751" cy="4627126"/>
          </a:xfrm>
          <a:prstGeom prst="rect">
            <a:avLst/>
          </a:prstGeom>
          <a:noFill/>
          <a:ln w="9525">
            <a:noFill/>
            <a:miter lim="800000"/>
            <a:headEnd/>
            <a:tailEnd/>
          </a:ln>
          <a:effectLst/>
        </p:spPr>
      </p:pic>
      <p:pic>
        <p:nvPicPr>
          <p:cNvPr id="31746" name="Picture 2"/>
          <p:cNvPicPr>
            <a:picLocks noChangeAspect="1" noChangeArrowheads="1"/>
          </p:cNvPicPr>
          <p:nvPr/>
        </p:nvPicPr>
        <p:blipFill>
          <a:blip r:embed="rId3" cstate="print"/>
          <a:srcRect/>
          <a:stretch>
            <a:fillRect/>
          </a:stretch>
        </p:blipFill>
        <p:spPr bwMode="auto">
          <a:xfrm>
            <a:off x="8001000" y="3048000"/>
            <a:ext cx="990599" cy="1090282"/>
          </a:xfrm>
          <a:prstGeom prst="rect">
            <a:avLst/>
          </a:prstGeom>
          <a:noFill/>
          <a:ln w="9525">
            <a:noFill/>
            <a:miter lim="800000"/>
            <a:headEnd/>
            <a:tailEnd/>
          </a:ln>
        </p:spPr>
      </p:pic>
      <p:pic>
        <p:nvPicPr>
          <p:cNvPr id="31747" name="Picture 3"/>
          <p:cNvPicPr>
            <a:picLocks noChangeAspect="1" noChangeArrowheads="1"/>
          </p:cNvPicPr>
          <p:nvPr/>
        </p:nvPicPr>
        <p:blipFill>
          <a:blip r:embed="rId4" cstate="print"/>
          <a:srcRect/>
          <a:stretch>
            <a:fillRect/>
          </a:stretch>
        </p:blipFill>
        <p:spPr bwMode="auto">
          <a:xfrm>
            <a:off x="304800" y="3048000"/>
            <a:ext cx="1447800" cy="1142015"/>
          </a:xfrm>
          <a:prstGeom prst="rect">
            <a:avLst/>
          </a:prstGeom>
          <a:noFill/>
          <a:ln w="9525">
            <a:noFill/>
            <a:miter lim="800000"/>
            <a:headEnd/>
            <a:tailEnd/>
          </a:ln>
        </p:spPr>
      </p:pic>
      <p:pic>
        <p:nvPicPr>
          <p:cNvPr id="31748" name="Picture 4"/>
          <p:cNvPicPr>
            <a:picLocks noChangeAspect="1" noChangeArrowheads="1"/>
          </p:cNvPicPr>
          <p:nvPr/>
        </p:nvPicPr>
        <p:blipFill>
          <a:blip r:embed="rId5" cstate="print"/>
          <a:srcRect/>
          <a:stretch>
            <a:fillRect/>
          </a:stretch>
        </p:blipFill>
        <p:spPr bwMode="auto">
          <a:xfrm>
            <a:off x="4184131" y="4188878"/>
            <a:ext cx="1291057" cy="954690"/>
          </a:xfrm>
          <a:prstGeom prst="rect">
            <a:avLst/>
          </a:prstGeom>
          <a:noFill/>
          <a:ln w="9525">
            <a:noFill/>
            <a:miter lim="800000"/>
            <a:headEnd/>
            <a:tailEnd/>
          </a:ln>
        </p:spPr>
      </p:pic>
      <p:pic>
        <p:nvPicPr>
          <p:cNvPr id="31749" name="Picture 5"/>
          <p:cNvPicPr>
            <a:picLocks noChangeAspect="1" noChangeArrowheads="1"/>
          </p:cNvPicPr>
          <p:nvPr/>
        </p:nvPicPr>
        <p:blipFill>
          <a:blip r:embed="rId6" cstate="print"/>
          <a:srcRect/>
          <a:stretch>
            <a:fillRect/>
          </a:stretch>
        </p:blipFill>
        <p:spPr bwMode="auto">
          <a:xfrm>
            <a:off x="4038600" y="5791200"/>
            <a:ext cx="1676400" cy="1229360"/>
          </a:xfrm>
          <a:prstGeom prst="rect">
            <a:avLst/>
          </a:prstGeom>
          <a:noFill/>
          <a:ln w="9525">
            <a:noFill/>
            <a:miter lim="800000"/>
            <a:headEnd/>
            <a:tailEnd/>
          </a:ln>
        </p:spPr>
      </p:pic>
      <p:pic>
        <p:nvPicPr>
          <p:cNvPr id="31750" name="Picture 6"/>
          <p:cNvPicPr>
            <a:picLocks noChangeAspect="1" noChangeArrowheads="1"/>
          </p:cNvPicPr>
          <p:nvPr/>
        </p:nvPicPr>
        <p:blipFill>
          <a:blip r:embed="rId7" cstate="print"/>
          <a:srcRect/>
          <a:stretch>
            <a:fillRect/>
          </a:stretch>
        </p:blipFill>
        <p:spPr bwMode="auto">
          <a:xfrm>
            <a:off x="4184131" y="0"/>
            <a:ext cx="1334487" cy="1609725"/>
          </a:xfrm>
          <a:prstGeom prst="rect">
            <a:avLst/>
          </a:prstGeom>
          <a:noFill/>
          <a:ln w="9525">
            <a:noFill/>
            <a:miter lim="800000"/>
            <a:headEnd/>
            <a:tailEnd/>
          </a:ln>
        </p:spPr>
      </p:pic>
    </p:spTree>
    <p:extLst>
      <p:ext uri="{BB962C8B-B14F-4D97-AF65-F5344CB8AC3E}">
        <p14:creationId xmlns:p14="http://schemas.microsoft.com/office/powerpoint/2010/main" val="274621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9600" dirty="0"/>
              <a:t>???</a:t>
            </a:r>
          </a:p>
        </p:txBody>
      </p:sp>
      <p:sp>
        <p:nvSpPr>
          <p:cNvPr id="4" name="Subtitle 3"/>
          <p:cNvSpPr>
            <a:spLocks noGrp="1"/>
          </p:cNvSpPr>
          <p:nvPr>
            <p:ph type="subTitle" idx="1"/>
          </p:nvPr>
        </p:nvSpPr>
        <p:spPr/>
        <p:txBody>
          <a:bodyPr>
            <a:normAutofit lnSpcReduction="10000"/>
          </a:bodyPr>
          <a:lstStyle/>
          <a:p>
            <a:r>
              <a:rPr lang="en-US" dirty="0"/>
              <a:t>3 Branches</a:t>
            </a:r>
          </a:p>
          <a:p>
            <a:r>
              <a:rPr lang="en-US" dirty="0"/>
              <a:t>Different “</a:t>
            </a:r>
            <a:r>
              <a:rPr lang="en-US" dirty="0" err="1"/>
              <a:t>selectorates</a:t>
            </a:r>
            <a:r>
              <a:rPr lang="en-US" dirty="0"/>
              <a:t>”</a:t>
            </a:r>
          </a:p>
          <a:p>
            <a:r>
              <a:rPr lang="en-US" dirty="0"/>
              <a:t>Staggered Elections</a:t>
            </a:r>
          </a:p>
          <a:p>
            <a:r>
              <a:rPr lang="en-US" dirty="0"/>
              <a:t>No cabinet government</a:t>
            </a:r>
          </a:p>
        </p:txBody>
      </p:sp>
    </p:spTree>
    <p:extLst>
      <p:ext uri="{BB962C8B-B14F-4D97-AF65-F5344CB8AC3E}">
        <p14:creationId xmlns:p14="http://schemas.microsoft.com/office/powerpoint/2010/main" val="600595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The Logic</a:t>
            </a:r>
          </a:p>
        </p:txBody>
      </p:sp>
      <p:grpSp>
        <p:nvGrpSpPr>
          <p:cNvPr id="6" name="Group 15"/>
          <p:cNvGrpSpPr/>
          <p:nvPr/>
        </p:nvGrpSpPr>
        <p:grpSpPr>
          <a:xfrm>
            <a:off x="457200" y="2209800"/>
            <a:ext cx="8382000" cy="2470727"/>
            <a:chOff x="1283855" y="2560781"/>
            <a:chExt cx="7195125" cy="2119746"/>
          </a:xfrm>
        </p:grpSpPr>
        <p:sp>
          <p:nvSpPr>
            <p:cNvPr id="4" name="Oval 3"/>
            <p:cNvSpPr/>
            <p:nvPr/>
          </p:nvSpPr>
          <p:spPr>
            <a:xfrm>
              <a:off x="2133600" y="2743200"/>
              <a:ext cx="17526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Tyranny</a:t>
              </a:r>
            </a:p>
          </p:txBody>
        </p:sp>
        <p:sp>
          <p:nvSpPr>
            <p:cNvPr id="5" name="Oval 4"/>
            <p:cNvSpPr/>
            <p:nvPr/>
          </p:nvSpPr>
          <p:spPr>
            <a:xfrm>
              <a:off x="5562600" y="2667000"/>
              <a:ext cx="1828800" cy="19050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Democracy</a:t>
              </a:r>
            </a:p>
          </p:txBody>
        </p:sp>
        <p:cxnSp>
          <p:nvCxnSpPr>
            <p:cNvPr id="7" name="Straight Arrow Connector 6"/>
            <p:cNvCxnSpPr/>
            <p:nvPr/>
          </p:nvCxnSpPr>
          <p:spPr>
            <a:xfrm>
              <a:off x="3886200" y="3276600"/>
              <a:ext cx="1752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rot="10800000">
              <a:off x="3886200" y="3886200"/>
              <a:ext cx="1676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Freeform 10"/>
            <p:cNvSpPr/>
            <p:nvPr/>
          </p:nvSpPr>
          <p:spPr>
            <a:xfrm>
              <a:off x="1283855" y="2667000"/>
              <a:ext cx="1182254" cy="1801091"/>
            </a:xfrm>
            <a:custGeom>
              <a:avLst/>
              <a:gdLst>
                <a:gd name="connsiteX0" fmla="*/ 1126836 w 1182254"/>
                <a:gd name="connsiteY0" fmla="*/ 1752600 h 1801091"/>
                <a:gd name="connsiteX1" fmla="*/ 157018 w 1182254"/>
                <a:gd name="connsiteY1" fmla="*/ 1544782 h 1801091"/>
                <a:gd name="connsiteX2" fmla="*/ 184727 w 1182254"/>
                <a:gd name="connsiteY2" fmla="*/ 214745 h 1801091"/>
                <a:gd name="connsiteX3" fmla="*/ 1140690 w 1182254"/>
                <a:gd name="connsiteY3" fmla="*/ 256309 h 1801091"/>
                <a:gd name="connsiteX4" fmla="*/ 1140690 w 1182254"/>
                <a:gd name="connsiteY4" fmla="*/ 256309 h 1801091"/>
                <a:gd name="connsiteX5" fmla="*/ 1182254 w 1182254"/>
                <a:gd name="connsiteY5" fmla="*/ 270164 h 180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254" h="1801091">
                  <a:moveTo>
                    <a:pt x="1126836" y="1752600"/>
                  </a:moveTo>
                  <a:cubicBezTo>
                    <a:pt x="720436" y="1776845"/>
                    <a:pt x="314036" y="1801091"/>
                    <a:pt x="157018" y="1544782"/>
                  </a:cubicBezTo>
                  <a:cubicBezTo>
                    <a:pt x="0" y="1288473"/>
                    <a:pt x="20782" y="429490"/>
                    <a:pt x="184727" y="214745"/>
                  </a:cubicBezTo>
                  <a:cubicBezTo>
                    <a:pt x="348672" y="0"/>
                    <a:pt x="1140690" y="256309"/>
                    <a:pt x="1140690" y="256309"/>
                  </a:cubicBezTo>
                  <a:lnTo>
                    <a:pt x="1140690" y="256309"/>
                  </a:lnTo>
                  <a:cubicBezTo>
                    <a:pt x="1147617" y="258618"/>
                    <a:pt x="1179945" y="272473"/>
                    <a:pt x="1182254" y="270164"/>
                  </a:cubicBezTo>
                </a:path>
              </a:pathLst>
            </a:custGeom>
            <a:ln>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2" name="Freeform 11"/>
            <p:cNvSpPr/>
            <p:nvPr/>
          </p:nvSpPr>
          <p:spPr>
            <a:xfrm>
              <a:off x="7202052" y="2560781"/>
              <a:ext cx="1276928" cy="2119746"/>
            </a:xfrm>
            <a:custGeom>
              <a:avLst/>
              <a:gdLst>
                <a:gd name="connsiteX0" fmla="*/ 41564 w 1276928"/>
                <a:gd name="connsiteY0" fmla="*/ 1720273 h 2119746"/>
                <a:gd name="connsiteX1" fmla="*/ 1011382 w 1276928"/>
                <a:gd name="connsiteY1" fmla="*/ 1872673 h 2119746"/>
                <a:gd name="connsiteX2" fmla="*/ 1108364 w 1276928"/>
                <a:gd name="connsiteY2" fmla="*/ 237836 h 2119746"/>
                <a:gd name="connsiteX3" fmla="*/ 0 w 1276928"/>
                <a:gd name="connsiteY3" fmla="*/ 445654 h 2119746"/>
              </a:gdLst>
              <a:ahLst/>
              <a:cxnLst>
                <a:cxn ang="0">
                  <a:pos x="connsiteX0" y="connsiteY0"/>
                </a:cxn>
                <a:cxn ang="0">
                  <a:pos x="connsiteX1" y="connsiteY1"/>
                </a:cxn>
                <a:cxn ang="0">
                  <a:pos x="connsiteX2" y="connsiteY2"/>
                </a:cxn>
                <a:cxn ang="0">
                  <a:pos x="connsiteX3" y="connsiteY3"/>
                </a:cxn>
              </a:cxnLst>
              <a:rect l="l" t="t" r="r" b="b"/>
              <a:pathLst>
                <a:path w="1276928" h="2119746">
                  <a:moveTo>
                    <a:pt x="41564" y="1720273"/>
                  </a:moveTo>
                  <a:cubicBezTo>
                    <a:pt x="437573" y="1920009"/>
                    <a:pt x="833582" y="2119746"/>
                    <a:pt x="1011382" y="1872673"/>
                  </a:cubicBezTo>
                  <a:cubicBezTo>
                    <a:pt x="1189182" y="1625600"/>
                    <a:pt x="1276928" y="475672"/>
                    <a:pt x="1108364" y="237836"/>
                  </a:cubicBezTo>
                  <a:cubicBezTo>
                    <a:pt x="939800" y="0"/>
                    <a:pt x="469900" y="222827"/>
                    <a:pt x="0" y="445654"/>
                  </a:cubicBezTo>
                </a:path>
              </a:pathLst>
            </a:custGeom>
            <a:ln>
              <a:headEnd type="none" w="med" len="med"/>
              <a:tailEnd type="triangl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grpSp>
        <p:nvGrpSpPr>
          <p:cNvPr id="8" name="Group 16"/>
          <p:cNvGrpSpPr/>
          <p:nvPr/>
        </p:nvGrpSpPr>
        <p:grpSpPr>
          <a:xfrm>
            <a:off x="4343400" y="2209800"/>
            <a:ext cx="3810000" cy="838200"/>
            <a:chOff x="4343400" y="2209800"/>
            <a:chExt cx="3810000" cy="838200"/>
          </a:xfrm>
        </p:grpSpPr>
        <p:sp>
          <p:nvSpPr>
            <p:cNvPr id="10" name="TextBox 9"/>
            <p:cNvSpPr txBox="1"/>
            <p:nvPr/>
          </p:nvSpPr>
          <p:spPr>
            <a:xfrm>
              <a:off x="4343400" y="2667000"/>
              <a:ext cx="762000" cy="381000"/>
            </a:xfrm>
            <a:prstGeom prst="rect">
              <a:avLst/>
            </a:prstGeom>
            <a:noFill/>
          </p:spPr>
          <p:txBody>
            <a:bodyPr wrap="square" rtlCol="0">
              <a:spAutoFit/>
            </a:bodyPr>
            <a:lstStyle/>
            <a:p>
              <a:r>
                <a:rPr lang="en-US" dirty="0"/>
                <a:t>Big</a:t>
              </a:r>
            </a:p>
          </p:txBody>
        </p:sp>
        <p:sp>
          <p:nvSpPr>
            <p:cNvPr id="13" name="TextBox 12"/>
            <p:cNvSpPr txBox="1"/>
            <p:nvPr/>
          </p:nvSpPr>
          <p:spPr>
            <a:xfrm>
              <a:off x="7391400" y="2209800"/>
              <a:ext cx="762000" cy="381000"/>
            </a:xfrm>
            <a:prstGeom prst="rect">
              <a:avLst/>
            </a:prstGeom>
            <a:noFill/>
          </p:spPr>
          <p:txBody>
            <a:bodyPr wrap="square" rtlCol="0">
              <a:spAutoFit/>
            </a:bodyPr>
            <a:lstStyle/>
            <a:p>
              <a:r>
                <a:rPr lang="en-US" dirty="0"/>
                <a:t>Big</a:t>
              </a:r>
            </a:p>
          </p:txBody>
        </p:sp>
      </p:grpSp>
      <p:grpSp>
        <p:nvGrpSpPr>
          <p:cNvPr id="16" name="Group 17"/>
          <p:cNvGrpSpPr/>
          <p:nvPr/>
        </p:nvGrpSpPr>
        <p:grpSpPr>
          <a:xfrm>
            <a:off x="533400" y="3276600"/>
            <a:ext cx="4800600" cy="1207532"/>
            <a:chOff x="533400" y="3276600"/>
            <a:chExt cx="4800600" cy="1207532"/>
          </a:xfrm>
        </p:grpSpPr>
        <p:sp>
          <p:nvSpPr>
            <p:cNvPr id="14" name="TextBox 13"/>
            <p:cNvSpPr txBox="1"/>
            <p:nvPr/>
          </p:nvSpPr>
          <p:spPr>
            <a:xfrm>
              <a:off x="4419600" y="4114800"/>
              <a:ext cx="914400" cy="369332"/>
            </a:xfrm>
            <a:prstGeom prst="rect">
              <a:avLst/>
            </a:prstGeom>
            <a:noFill/>
          </p:spPr>
          <p:txBody>
            <a:bodyPr wrap="square" rtlCol="0">
              <a:spAutoFit/>
            </a:bodyPr>
            <a:lstStyle/>
            <a:p>
              <a:r>
                <a:rPr lang="en-US" b="1" dirty="0"/>
                <a:t>SMALL</a:t>
              </a:r>
            </a:p>
          </p:txBody>
        </p:sp>
        <p:sp>
          <p:nvSpPr>
            <p:cNvPr id="15" name="TextBox 14"/>
            <p:cNvSpPr txBox="1"/>
            <p:nvPr/>
          </p:nvSpPr>
          <p:spPr>
            <a:xfrm>
              <a:off x="533400" y="3276600"/>
              <a:ext cx="762000" cy="381000"/>
            </a:xfrm>
            <a:prstGeom prst="rect">
              <a:avLst/>
            </a:prstGeom>
            <a:noFill/>
          </p:spPr>
          <p:txBody>
            <a:bodyPr wrap="square" rtlCol="0">
              <a:spAutoFit/>
            </a:bodyPr>
            <a:lstStyle/>
            <a:p>
              <a:r>
                <a:rPr lang="en-US" dirty="0"/>
                <a:t>Small</a:t>
              </a:r>
            </a:p>
          </p:txBody>
        </p:sp>
      </p:grpSp>
    </p:spTree>
    <p:extLst>
      <p:ext uri="{BB962C8B-B14F-4D97-AF65-F5344CB8AC3E}">
        <p14:creationId xmlns:p14="http://schemas.microsoft.com/office/powerpoint/2010/main" val="356414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E4CDCA-35A1-4036-A060-E0E64483ACB9}"/>
              </a:ext>
            </a:extLst>
          </p:cNvPr>
          <p:cNvSpPr>
            <a:spLocks noGrp="1"/>
          </p:cNvSpPr>
          <p:nvPr>
            <p:ph type="title"/>
          </p:nvPr>
        </p:nvSpPr>
        <p:spPr/>
        <p:txBody>
          <a:bodyPr/>
          <a:lstStyle/>
          <a:p>
            <a:r>
              <a:rPr lang="en-US" dirty="0"/>
              <a:t>Checks and Balances Are Intended to block a transition to tyranny</a:t>
            </a:r>
          </a:p>
        </p:txBody>
      </p:sp>
      <p:sp>
        <p:nvSpPr>
          <p:cNvPr id="4" name="Content Placeholder 3">
            <a:extLst>
              <a:ext uri="{FF2B5EF4-FFF2-40B4-BE49-F238E27FC236}">
                <a16:creationId xmlns:a16="http://schemas.microsoft.com/office/drawing/2014/main" id="{6F2FAAAB-5A82-4E2E-8D64-7582B515996F}"/>
              </a:ext>
            </a:extLst>
          </p:cNvPr>
          <p:cNvSpPr>
            <a:spLocks noGrp="1"/>
          </p:cNvSpPr>
          <p:nvPr>
            <p:ph idx="1"/>
          </p:nvPr>
        </p:nvSpPr>
        <p:spPr/>
        <p:txBody>
          <a:bodyPr/>
          <a:lstStyle/>
          <a:p>
            <a:r>
              <a:rPr lang="en-US" dirty="0"/>
              <a:t>Bicameral legislature</a:t>
            </a:r>
          </a:p>
          <a:p>
            <a:r>
              <a:rPr lang="en-US" dirty="0"/>
              <a:t>Different geographic constituencies for each chamber </a:t>
            </a:r>
          </a:p>
          <a:p>
            <a:r>
              <a:rPr lang="en-US" dirty="0"/>
              <a:t>Staggered elections</a:t>
            </a:r>
          </a:p>
          <a:p>
            <a:r>
              <a:rPr lang="en-US" dirty="0"/>
              <a:t>Independently elected president, not selected by Congress</a:t>
            </a:r>
          </a:p>
          <a:p>
            <a:r>
              <a:rPr lang="en-US" dirty="0"/>
              <a:t>No cabinet government</a:t>
            </a:r>
          </a:p>
          <a:p>
            <a:r>
              <a:rPr lang="en-US" dirty="0"/>
              <a:t>Presidential veto of legislation</a:t>
            </a:r>
          </a:p>
          <a:p>
            <a:r>
              <a:rPr lang="en-US" dirty="0"/>
              <a:t>Independent judiciary </a:t>
            </a:r>
          </a:p>
        </p:txBody>
      </p:sp>
    </p:spTree>
    <p:extLst>
      <p:ext uri="{BB962C8B-B14F-4D97-AF65-F5344CB8AC3E}">
        <p14:creationId xmlns:p14="http://schemas.microsoft.com/office/powerpoint/2010/main" val="2840913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FDCB-A237-4292-994B-91249FE48CBC}"/>
              </a:ext>
            </a:extLst>
          </p:cNvPr>
          <p:cNvSpPr>
            <a:spLocks noGrp="1"/>
          </p:cNvSpPr>
          <p:nvPr>
            <p:ph type="title"/>
          </p:nvPr>
        </p:nvSpPr>
        <p:spPr/>
        <p:txBody>
          <a:bodyPr/>
          <a:lstStyle/>
          <a:p>
            <a:r>
              <a:rPr lang="en-US" dirty="0"/>
              <a:t>Staggered Elections – Why?</a:t>
            </a:r>
          </a:p>
        </p:txBody>
      </p:sp>
      <p:sp>
        <p:nvSpPr>
          <p:cNvPr id="3" name="Content Placeholder 2">
            <a:extLst>
              <a:ext uri="{FF2B5EF4-FFF2-40B4-BE49-F238E27FC236}">
                <a16:creationId xmlns:a16="http://schemas.microsoft.com/office/drawing/2014/main" id="{75F63BC0-9D31-446C-84A4-AD7A493EBA6A}"/>
              </a:ext>
            </a:extLst>
          </p:cNvPr>
          <p:cNvSpPr>
            <a:spLocks noGrp="1"/>
          </p:cNvSpPr>
          <p:nvPr>
            <p:ph idx="1"/>
          </p:nvPr>
        </p:nvSpPr>
        <p:spPr/>
        <p:txBody>
          <a:bodyPr>
            <a:normAutofit lnSpcReduction="10000"/>
          </a:bodyPr>
          <a:lstStyle/>
          <a:p>
            <a:r>
              <a:rPr lang="en-US" dirty="0"/>
              <a:t>House members every 2 years</a:t>
            </a:r>
          </a:p>
          <a:p>
            <a:r>
              <a:rPr lang="en-US" dirty="0"/>
              <a:t>Senate members every 6 years</a:t>
            </a:r>
          </a:p>
          <a:p>
            <a:pPr lvl="1"/>
            <a:r>
              <a:rPr lang="en-US" dirty="0"/>
              <a:t>1/3 up for election every 2 years</a:t>
            </a:r>
          </a:p>
          <a:p>
            <a:r>
              <a:rPr lang="en-US" dirty="0"/>
              <a:t>President every 4 years</a:t>
            </a:r>
          </a:p>
          <a:p>
            <a:endParaRPr lang="en-US" dirty="0"/>
          </a:p>
          <a:p>
            <a:r>
              <a:rPr lang="en-US" dirty="0"/>
              <a:t>No party can get control of everything in one election </a:t>
            </a:r>
          </a:p>
          <a:p>
            <a:pPr lvl="1"/>
            <a:r>
              <a:rPr lang="en-US" dirty="0"/>
              <a:t>Takes winning twice in a row at least, and maybe 3 times!</a:t>
            </a:r>
          </a:p>
          <a:p>
            <a:pPr lvl="1"/>
            <a:r>
              <a:rPr lang="en-US" dirty="0"/>
              <a:t>Protection against demagogues and momentary bad judgment of voters…. But also …</a:t>
            </a:r>
          </a:p>
        </p:txBody>
      </p:sp>
    </p:spTree>
    <p:extLst>
      <p:ext uri="{BB962C8B-B14F-4D97-AF65-F5344CB8AC3E}">
        <p14:creationId xmlns:p14="http://schemas.microsoft.com/office/powerpoint/2010/main" val="358150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Why Care About American Politics?</a:t>
            </a:r>
          </a:p>
        </p:txBody>
      </p:sp>
      <p:sp>
        <p:nvSpPr>
          <p:cNvPr id="3" name="Subtitle 2"/>
          <p:cNvSpPr>
            <a:spLocks noGrp="1"/>
          </p:cNvSpPr>
          <p:nvPr>
            <p:ph type="subTitle" idx="1"/>
          </p:nvPr>
        </p:nvSpPr>
        <p:spPr/>
        <p:txBody>
          <a:bodyPr/>
          <a:lstStyle/>
          <a:p>
            <a:r>
              <a:rPr lang="en-US" dirty="0"/>
              <a:t>Bad Reasons &amp; (Maybe) Better</a:t>
            </a:r>
          </a:p>
        </p:txBody>
      </p:sp>
    </p:spTree>
    <p:extLst>
      <p:ext uri="{BB962C8B-B14F-4D97-AF65-F5344CB8AC3E}">
        <p14:creationId xmlns:p14="http://schemas.microsoft.com/office/powerpoint/2010/main" val="1706521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72983A-BDBC-40FF-8780-691C18F03AF2}"/>
              </a:ext>
            </a:extLst>
          </p:cNvPr>
          <p:cNvSpPr>
            <a:spLocks noGrp="1"/>
          </p:cNvSpPr>
          <p:nvPr>
            <p:ph type="ctrTitle"/>
          </p:nvPr>
        </p:nvSpPr>
        <p:spPr>
          <a:xfrm>
            <a:off x="685800" y="1931988"/>
            <a:ext cx="7772400" cy="2387600"/>
          </a:xfrm>
        </p:spPr>
        <p:txBody>
          <a:bodyPr>
            <a:normAutofit fontScale="90000"/>
          </a:bodyPr>
          <a:lstStyle/>
          <a:p>
            <a:r>
              <a:rPr lang="en-US" dirty="0"/>
              <a:t>Members of Congress are constitutionally prohibited from serving in the executive</a:t>
            </a:r>
          </a:p>
        </p:txBody>
      </p:sp>
      <p:sp>
        <p:nvSpPr>
          <p:cNvPr id="5" name="Subtitle 4">
            <a:extLst>
              <a:ext uri="{FF2B5EF4-FFF2-40B4-BE49-F238E27FC236}">
                <a16:creationId xmlns:a16="http://schemas.microsoft.com/office/drawing/2014/main" id="{B016E863-5428-44EA-81DF-3BF044456A9B}"/>
              </a:ext>
            </a:extLst>
          </p:cNvPr>
          <p:cNvSpPr>
            <a:spLocks noGrp="1"/>
          </p:cNvSpPr>
          <p:nvPr>
            <p:ph type="subTitle" idx="1"/>
          </p:nvPr>
        </p:nvSpPr>
        <p:spPr>
          <a:xfrm>
            <a:off x="1143000" y="4706938"/>
            <a:ext cx="6858000" cy="1655762"/>
          </a:xfrm>
        </p:spPr>
        <p:txBody>
          <a:bodyPr/>
          <a:lstStyle/>
          <a:p>
            <a:r>
              <a:rPr lang="en-US" dirty="0"/>
              <a:t>So a cabinet government of a parliamentary system is literally impossible, under the US Constitution</a:t>
            </a:r>
          </a:p>
          <a:p>
            <a:r>
              <a:rPr lang="en-US" dirty="0"/>
              <a:t>Again, preventing power in one set of hands</a:t>
            </a:r>
          </a:p>
        </p:txBody>
      </p:sp>
    </p:spTree>
    <p:extLst>
      <p:ext uri="{BB962C8B-B14F-4D97-AF65-F5344CB8AC3E}">
        <p14:creationId xmlns:p14="http://schemas.microsoft.com/office/powerpoint/2010/main" val="106763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447801"/>
            <a:ext cx="7772400" cy="2743200"/>
          </a:xfrm>
        </p:spPr>
        <p:txBody>
          <a:bodyPr>
            <a:normAutofit fontScale="90000"/>
          </a:bodyPr>
          <a:lstStyle/>
          <a:p>
            <a:r>
              <a:rPr lang="en-US" dirty="0"/>
              <a:t>Result of Fragmenting Power over 3 Branches:  </a:t>
            </a:r>
            <a:br>
              <a:rPr lang="en-US" dirty="0"/>
            </a:br>
            <a:r>
              <a:rPr lang="en-US" dirty="0"/>
              <a:t>Policy making via </a:t>
            </a:r>
            <a:r>
              <a:rPr lang="en-US" b="1" dirty="0"/>
              <a:t>institutional bargaining</a:t>
            </a:r>
          </a:p>
        </p:txBody>
      </p:sp>
      <p:sp>
        <p:nvSpPr>
          <p:cNvPr id="4" name="Subtitle 3"/>
          <p:cNvSpPr>
            <a:spLocks noGrp="1"/>
          </p:cNvSpPr>
          <p:nvPr>
            <p:ph type="subTitle" idx="1"/>
          </p:nvPr>
        </p:nvSpPr>
        <p:spPr>
          <a:xfrm>
            <a:off x="1371600" y="4800600"/>
            <a:ext cx="6400800" cy="1752600"/>
          </a:xfrm>
        </p:spPr>
        <p:txBody>
          <a:bodyPr/>
          <a:lstStyle/>
          <a:p>
            <a:r>
              <a:rPr lang="en-US" dirty="0"/>
              <a:t>“Separated institutions sharing power”</a:t>
            </a:r>
          </a:p>
          <a:p>
            <a:endParaRPr lang="en-US" dirty="0"/>
          </a:p>
        </p:txBody>
      </p:sp>
    </p:spTree>
    <p:extLst>
      <p:ext uri="{BB962C8B-B14F-4D97-AF65-F5344CB8AC3E}">
        <p14:creationId xmlns:p14="http://schemas.microsoft.com/office/powerpoint/2010/main" val="517676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447800" y="972668"/>
            <a:ext cx="6400800" cy="5026058"/>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3847113" y="447675"/>
            <a:ext cx="1334487" cy="16097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123710" y="2438400"/>
            <a:ext cx="1676400" cy="1090282"/>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1447800" y="2438400"/>
            <a:ext cx="1752600" cy="1142015"/>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3810000" y="3047416"/>
            <a:ext cx="1752600" cy="1067384"/>
          </a:xfrm>
          <a:prstGeom prst="rect">
            <a:avLst/>
          </a:prstGeom>
          <a:noFill/>
          <a:ln w="9525">
            <a:noFill/>
            <a:miter lim="800000"/>
            <a:headEnd/>
            <a:tailEnd/>
          </a:ln>
        </p:spPr>
      </p:pic>
      <p:pic>
        <p:nvPicPr>
          <p:cNvPr id="9" name="Picture 5"/>
          <p:cNvPicPr>
            <a:picLocks noChangeAspect="1" noChangeArrowheads="1"/>
          </p:cNvPicPr>
          <p:nvPr/>
        </p:nvPicPr>
        <p:blipFill>
          <a:blip r:embed="rId7" cstate="print"/>
          <a:srcRect/>
          <a:stretch>
            <a:fillRect/>
          </a:stretch>
        </p:blipFill>
        <p:spPr bwMode="auto">
          <a:xfrm>
            <a:off x="3810000" y="4876800"/>
            <a:ext cx="1766455" cy="1295400"/>
          </a:xfrm>
          <a:prstGeom prst="rect">
            <a:avLst/>
          </a:prstGeom>
          <a:noFill/>
          <a:ln w="9525">
            <a:noFill/>
            <a:miter lim="800000"/>
            <a:headEnd/>
            <a:tailEnd/>
          </a:ln>
        </p:spPr>
      </p:pic>
    </p:spTree>
    <p:extLst>
      <p:ext uri="{BB962C8B-B14F-4D97-AF65-F5344CB8AC3E}">
        <p14:creationId xmlns:p14="http://schemas.microsoft.com/office/powerpoint/2010/main" val="868334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Result: Unclear Accountability</a:t>
            </a:r>
          </a:p>
        </p:txBody>
      </p:sp>
      <p:sp>
        <p:nvSpPr>
          <p:cNvPr id="5" name="Subtitle 4"/>
          <p:cNvSpPr>
            <a:spLocks noGrp="1"/>
          </p:cNvSpPr>
          <p:nvPr>
            <p:ph type="subTitle" idx="1"/>
          </p:nvPr>
        </p:nvSpPr>
        <p:spPr/>
        <p:txBody>
          <a:bodyPr/>
          <a:lstStyle/>
          <a:p>
            <a:r>
              <a:rPr lang="en-US" dirty="0"/>
              <a:t>Who is charge? Everyone and no one</a:t>
            </a:r>
          </a:p>
          <a:p>
            <a:r>
              <a:rPr lang="en-US" dirty="0"/>
              <a:t>Who can be held accountable? No one?</a:t>
            </a:r>
          </a:p>
        </p:txBody>
      </p:sp>
    </p:spTree>
    <p:extLst>
      <p:ext uri="{BB962C8B-B14F-4D97-AF65-F5344CB8AC3E}">
        <p14:creationId xmlns:p14="http://schemas.microsoft.com/office/powerpoint/2010/main" val="389711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EBCB-B617-4F9B-9D76-AAEBB520E94B}"/>
              </a:ext>
            </a:extLst>
          </p:cNvPr>
          <p:cNvSpPr>
            <a:spLocks noGrp="1"/>
          </p:cNvSpPr>
          <p:nvPr>
            <p:ph type="ctrTitle"/>
          </p:nvPr>
        </p:nvSpPr>
        <p:spPr/>
        <p:txBody>
          <a:bodyPr>
            <a:normAutofit fontScale="90000"/>
          </a:bodyPr>
          <a:lstStyle/>
          <a:p>
            <a:r>
              <a:rPr lang="en-US" dirty="0"/>
              <a:t>Result: Divided Party Government Can and Does Occur</a:t>
            </a:r>
          </a:p>
        </p:txBody>
      </p:sp>
      <p:sp>
        <p:nvSpPr>
          <p:cNvPr id="3" name="Subtitle 2">
            <a:extLst>
              <a:ext uri="{FF2B5EF4-FFF2-40B4-BE49-F238E27FC236}">
                <a16:creationId xmlns:a16="http://schemas.microsoft.com/office/drawing/2014/main" id="{F2EB2BCD-2E32-4E80-9155-CE265DDFFF7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80438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graphicFrame>
        <p:nvGraphicFramePr>
          <p:cNvPr id="6" name="Object 5"/>
          <p:cNvGraphicFramePr>
            <a:graphicFrameLocks noChangeAspect="1"/>
          </p:cNvGraphicFramePr>
          <p:nvPr>
            <p:extLst/>
          </p:nvPr>
        </p:nvGraphicFramePr>
        <p:xfrm>
          <a:off x="-428525" y="808705"/>
          <a:ext cx="9533197" cy="5719918"/>
        </p:xfrm>
        <a:graphic>
          <a:graphicData uri="http://schemas.openxmlformats.org/presentationml/2006/ole">
            <mc:AlternateContent xmlns:mc="http://schemas.openxmlformats.org/markup-compatibility/2006">
              <mc:Choice xmlns:v="urn:schemas-microsoft-com:vml" Requires="v">
                <p:oleObj spid="_x0000_s1027" name="Acrobat Document" r:id="rId4" imgW="4571803" imgH="2743200" progId="Acrobat.Document.DC">
                  <p:embed/>
                </p:oleObj>
              </mc:Choice>
              <mc:Fallback>
                <p:oleObj name="Acrobat Document" r:id="rId4" imgW="4571803" imgH="2743200" progId="Acrobat.Document.DC">
                  <p:embed/>
                  <p:pic>
                    <p:nvPicPr>
                      <p:cNvPr id="6" name="Object 5"/>
                      <p:cNvPicPr/>
                      <p:nvPr/>
                    </p:nvPicPr>
                    <p:blipFill>
                      <a:blip r:embed="rId5"/>
                      <a:stretch>
                        <a:fillRect/>
                      </a:stretch>
                    </p:blipFill>
                    <p:spPr>
                      <a:xfrm>
                        <a:off x="-428525" y="808705"/>
                        <a:ext cx="9533197" cy="5719918"/>
                      </a:xfrm>
                      <a:prstGeom prst="rect">
                        <a:avLst/>
                      </a:prstGeom>
                    </p:spPr>
                  </p:pic>
                </p:oleObj>
              </mc:Fallback>
            </mc:AlternateContent>
          </a:graphicData>
        </a:graphic>
      </p:graphicFrame>
    </p:spTree>
    <p:extLst>
      <p:ext uri="{BB962C8B-B14F-4D97-AF65-F5344CB8AC3E}">
        <p14:creationId xmlns:p14="http://schemas.microsoft.com/office/powerpoint/2010/main" val="4293268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908175"/>
          </a:xfrm>
        </p:spPr>
        <p:txBody>
          <a:bodyPr/>
          <a:lstStyle/>
          <a:p>
            <a:r>
              <a:rPr lang="en-US" dirty="0"/>
              <a:t>Fundamental: </a:t>
            </a:r>
            <a:br>
              <a:rPr lang="en-US" dirty="0"/>
            </a:br>
            <a:r>
              <a:rPr lang="en-US" dirty="0"/>
              <a:t>Huge </a:t>
            </a:r>
            <a:r>
              <a:rPr lang="en-US" b="1" dirty="0"/>
              <a:t>Status Quo Bias</a:t>
            </a:r>
          </a:p>
        </p:txBody>
      </p:sp>
      <p:sp>
        <p:nvSpPr>
          <p:cNvPr id="5" name="Subtitle 4"/>
          <p:cNvSpPr>
            <a:spLocks noGrp="1"/>
          </p:cNvSpPr>
          <p:nvPr>
            <p:ph type="subTitle" idx="1"/>
          </p:nvPr>
        </p:nvSpPr>
        <p:spPr>
          <a:xfrm>
            <a:off x="1371600" y="4267200"/>
            <a:ext cx="6400800" cy="1752600"/>
          </a:xfrm>
        </p:spPr>
        <p:txBody>
          <a:bodyPr/>
          <a:lstStyle/>
          <a:p>
            <a:r>
              <a:rPr lang="en-US" dirty="0"/>
              <a:t>Absent near-universal agreement, very little can happen</a:t>
            </a:r>
          </a:p>
          <a:p>
            <a:r>
              <a:rPr lang="en-US" sz="1800" dirty="0"/>
              <a:t>Though not nothing</a:t>
            </a:r>
          </a:p>
        </p:txBody>
      </p:sp>
    </p:spTree>
    <p:extLst>
      <p:ext uri="{BB962C8B-B14F-4D97-AF65-F5344CB8AC3E}">
        <p14:creationId xmlns:p14="http://schemas.microsoft.com/office/powerpoint/2010/main" val="1350233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2646-8755-4C9D-9DE8-AD0DF7464499}"/>
              </a:ext>
            </a:extLst>
          </p:cNvPr>
          <p:cNvSpPr>
            <a:spLocks noGrp="1"/>
          </p:cNvSpPr>
          <p:nvPr>
            <p:ph type="title"/>
          </p:nvPr>
        </p:nvSpPr>
        <p:spPr/>
        <p:txBody>
          <a:bodyPr/>
          <a:lstStyle/>
          <a:p>
            <a:r>
              <a:rPr lang="en-US" dirty="0"/>
              <a:t>Incentive Effects</a:t>
            </a:r>
          </a:p>
        </p:txBody>
      </p:sp>
      <p:sp>
        <p:nvSpPr>
          <p:cNvPr id="4" name="Text Placeholder 3">
            <a:extLst>
              <a:ext uri="{FF2B5EF4-FFF2-40B4-BE49-F238E27FC236}">
                <a16:creationId xmlns:a16="http://schemas.microsoft.com/office/drawing/2014/main" id="{BB468A98-04AE-4F36-87E3-A0FC36B634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7894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Voters …</a:t>
            </a:r>
          </a:p>
        </p:txBody>
      </p:sp>
      <p:sp>
        <p:nvSpPr>
          <p:cNvPr id="5" name="Subtitle 4"/>
          <p:cNvSpPr>
            <a:spLocks noGrp="1"/>
          </p:cNvSpPr>
          <p:nvPr>
            <p:ph type="subTitle" idx="1"/>
          </p:nvPr>
        </p:nvSpPr>
        <p:spPr/>
        <p:txBody>
          <a:bodyPr/>
          <a:lstStyle/>
          <a:p>
            <a:pPr marL="0" lvl="1"/>
            <a:r>
              <a:rPr lang="en-US" sz="2600" dirty="0"/>
              <a:t>Since no one is in charge: </a:t>
            </a:r>
          </a:p>
          <a:p>
            <a:pPr marL="0" lvl="1"/>
            <a:r>
              <a:rPr lang="en-US" sz="2600" dirty="0"/>
              <a:t>Rational ignorance </a:t>
            </a:r>
          </a:p>
          <a:p>
            <a:pPr marL="0" lvl="1"/>
            <a:endParaRPr lang="en-US" sz="2600" dirty="0"/>
          </a:p>
          <a:p>
            <a:endParaRPr lang="en-US" dirty="0"/>
          </a:p>
        </p:txBody>
      </p:sp>
    </p:spTree>
    <p:extLst>
      <p:ext uri="{BB962C8B-B14F-4D97-AF65-F5344CB8AC3E}">
        <p14:creationId xmlns:p14="http://schemas.microsoft.com/office/powerpoint/2010/main" val="3151799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14500" y="1752600"/>
            <a:ext cx="5715000" cy="381000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The American Voter</a:t>
            </a:r>
          </a:p>
        </p:txBody>
      </p:sp>
    </p:spTree>
    <p:extLst>
      <p:ext uri="{BB962C8B-B14F-4D97-AF65-F5344CB8AC3E}">
        <p14:creationId xmlns:p14="http://schemas.microsoft.com/office/powerpoint/2010/main" val="584458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Reasons</a:t>
            </a:r>
          </a:p>
        </p:txBody>
      </p:sp>
      <p:sp>
        <p:nvSpPr>
          <p:cNvPr id="3" name="Content Placeholder 2"/>
          <p:cNvSpPr>
            <a:spLocks noGrp="1"/>
          </p:cNvSpPr>
          <p:nvPr>
            <p:ph idx="1"/>
          </p:nvPr>
        </p:nvSpPr>
        <p:spPr/>
        <p:txBody>
          <a:bodyPr/>
          <a:lstStyle/>
          <a:p>
            <a:r>
              <a:rPr lang="en-US" dirty="0"/>
              <a:t>The U.S. is a role model to be imitated</a:t>
            </a:r>
          </a:p>
          <a:p>
            <a:r>
              <a:rPr lang="en-US" dirty="0"/>
              <a:t>The U.S. is a role model to be avoided</a:t>
            </a:r>
          </a:p>
        </p:txBody>
      </p:sp>
    </p:spTree>
    <p:extLst>
      <p:ext uri="{BB962C8B-B14F-4D97-AF65-F5344CB8AC3E}">
        <p14:creationId xmlns:p14="http://schemas.microsoft.com/office/powerpoint/2010/main" val="1934978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9E50-D79D-4F29-AF10-058FF04380F0}"/>
              </a:ext>
            </a:extLst>
          </p:cNvPr>
          <p:cNvSpPr>
            <a:spLocks noGrp="1"/>
          </p:cNvSpPr>
          <p:nvPr>
            <p:ph type="title"/>
          </p:nvPr>
        </p:nvSpPr>
        <p:spPr/>
        <p:txBody>
          <a:bodyPr/>
          <a:lstStyle/>
          <a:p>
            <a:r>
              <a:rPr lang="en-US" dirty="0"/>
              <a:t>The Median Voter</a:t>
            </a:r>
          </a:p>
        </p:txBody>
      </p:sp>
      <p:sp>
        <p:nvSpPr>
          <p:cNvPr id="5" name="Text Placeholder 4">
            <a:extLst>
              <a:ext uri="{FF2B5EF4-FFF2-40B4-BE49-F238E27FC236}">
                <a16:creationId xmlns:a16="http://schemas.microsoft.com/office/drawing/2014/main" id="{F43BE4A7-DD2D-4030-9B00-B862A8BA7EEF}"/>
              </a:ext>
            </a:extLst>
          </p:cNvPr>
          <p:cNvSpPr>
            <a:spLocks noGrp="1"/>
          </p:cNvSpPr>
          <p:nvPr>
            <p:ph sz="half" idx="1"/>
          </p:nvPr>
        </p:nvSpPr>
        <p:spPr>
          <a:xfrm>
            <a:off x="483832" y="1825625"/>
            <a:ext cx="3886200" cy="4351338"/>
          </a:xfrm>
        </p:spPr>
        <p:txBody>
          <a:bodyPr>
            <a:normAutofit fontScale="85000" lnSpcReduction="20000"/>
          </a:bodyPr>
          <a:lstStyle/>
          <a:p>
            <a:r>
              <a:rPr lang="en-US" dirty="0"/>
              <a:t>52 year old white woman</a:t>
            </a:r>
          </a:p>
          <a:p>
            <a:r>
              <a:rPr lang="en-US" dirty="0"/>
              <a:t>No college degree </a:t>
            </a:r>
          </a:p>
          <a:p>
            <a:r>
              <a:rPr lang="en-US" dirty="0"/>
              <a:t>Independent, not a Republican or Democrat</a:t>
            </a:r>
          </a:p>
          <a:p>
            <a:r>
              <a:rPr lang="en-US" dirty="0"/>
              <a:t>Drives an SUV</a:t>
            </a:r>
          </a:p>
          <a:p>
            <a:r>
              <a:rPr lang="en-US" dirty="0"/>
              <a:t>Lives in the suburbs</a:t>
            </a:r>
          </a:p>
          <a:p>
            <a:r>
              <a:rPr lang="en-US" dirty="0"/>
              <a:t>Of a “boring” city</a:t>
            </a:r>
          </a:p>
          <a:p>
            <a:r>
              <a:rPr lang="en-US" dirty="0"/>
              <a:t>Voted twice for Obama</a:t>
            </a:r>
          </a:p>
          <a:p>
            <a:r>
              <a:rPr lang="en-US" dirty="0"/>
              <a:t>Husband voted for Trump</a:t>
            </a:r>
          </a:p>
          <a:p>
            <a:r>
              <a:rPr lang="en-US" dirty="0"/>
              <a:t>Has little interest in politics and doesn’t like talking or thinking about it</a:t>
            </a:r>
          </a:p>
        </p:txBody>
      </p:sp>
      <p:sp>
        <p:nvSpPr>
          <p:cNvPr id="6" name="Content Placeholder 5">
            <a:extLst>
              <a:ext uri="{FF2B5EF4-FFF2-40B4-BE49-F238E27FC236}">
                <a16:creationId xmlns:a16="http://schemas.microsoft.com/office/drawing/2014/main" id="{3CC495BB-994E-4DAE-926E-140704779020}"/>
              </a:ext>
            </a:extLst>
          </p:cNvPr>
          <p:cNvSpPr>
            <a:spLocks noGrp="1"/>
          </p:cNvSpPr>
          <p:nvPr>
            <p:ph sz="half" idx="2"/>
          </p:nvPr>
        </p:nvSpPr>
        <p:spPr/>
        <p:txBody>
          <a:bodyPr>
            <a:normAutofit fontScale="85000" lnSpcReduction="20000"/>
          </a:bodyPr>
          <a:lstStyle/>
          <a:p>
            <a:endParaRPr lang="en-US"/>
          </a:p>
        </p:txBody>
      </p:sp>
      <p:pic>
        <p:nvPicPr>
          <p:cNvPr id="3" name="Picture 2">
            <a:extLst>
              <a:ext uri="{FF2B5EF4-FFF2-40B4-BE49-F238E27FC236}">
                <a16:creationId xmlns:a16="http://schemas.microsoft.com/office/drawing/2014/main" id="{DD78DA74-A924-42CC-9E73-FEC7D19A6931}"/>
              </a:ext>
            </a:extLst>
          </p:cNvPr>
          <p:cNvPicPr>
            <a:picLocks noChangeAspect="1"/>
          </p:cNvPicPr>
          <p:nvPr/>
        </p:nvPicPr>
        <p:blipFill>
          <a:blip r:embed="rId2"/>
          <a:stretch>
            <a:fillRect/>
          </a:stretch>
        </p:blipFill>
        <p:spPr>
          <a:xfrm>
            <a:off x="4376050" y="2093608"/>
            <a:ext cx="4355758" cy="3103339"/>
          </a:xfrm>
          <a:prstGeom prst="rect">
            <a:avLst/>
          </a:prstGeom>
        </p:spPr>
      </p:pic>
    </p:spTree>
    <p:extLst>
      <p:ext uri="{BB962C8B-B14F-4D97-AF65-F5344CB8AC3E}">
        <p14:creationId xmlns:p14="http://schemas.microsoft.com/office/powerpoint/2010/main" val="1521881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Voters …</a:t>
            </a:r>
          </a:p>
        </p:txBody>
      </p:sp>
      <p:sp>
        <p:nvSpPr>
          <p:cNvPr id="5" name="Subtitle 4"/>
          <p:cNvSpPr>
            <a:spLocks noGrp="1"/>
          </p:cNvSpPr>
          <p:nvPr>
            <p:ph type="subTitle" idx="1"/>
          </p:nvPr>
        </p:nvSpPr>
        <p:spPr/>
        <p:txBody>
          <a:bodyPr>
            <a:normAutofit/>
          </a:bodyPr>
          <a:lstStyle/>
          <a:p>
            <a:r>
              <a:rPr lang="en-US" dirty="0"/>
              <a:t>Since government is unresponsive:</a:t>
            </a:r>
          </a:p>
          <a:p>
            <a:pPr marL="0" lvl="1"/>
            <a:r>
              <a:rPr lang="en-US" sz="2600" dirty="0"/>
              <a:t>Low expectations</a:t>
            </a:r>
          </a:p>
          <a:p>
            <a:r>
              <a:rPr lang="en-US" dirty="0"/>
              <a:t> </a:t>
            </a:r>
          </a:p>
        </p:txBody>
      </p:sp>
    </p:spTree>
    <p:extLst>
      <p:ext uri="{BB962C8B-B14F-4D97-AF65-F5344CB8AC3E}">
        <p14:creationId xmlns:p14="http://schemas.microsoft.com/office/powerpoint/2010/main" val="4232357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Voters …</a:t>
            </a:r>
          </a:p>
        </p:txBody>
      </p:sp>
      <p:sp>
        <p:nvSpPr>
          <p:cNvPr id="5" name="Subtitle 4"/>
          <p:cNvSpPr>
            <a:spLocks noGrp="1"/>
          </p:cNvSpPr>
          <p:nvPr>
            <p:ph type="subTitle" idx="1"/>
          </p:nvPr>
        </p:nvSpPr>
        <p:spPr/>
        <p:txBody>
          <a:bodyPr>
            <a:normAutofit/>
          </a:bodyPr>
          <a:lstStyle/>
          <a:p>
            <a:r>
              <a:rPr lang="en-US" dirty="0"/>
              <a:t>Since there is no collective responsibility:</a:t>
            </a:r>
          </a:p>
          <a:p>
            <a:pPr lvl="1"/>
            <a:r>
              <a:rPr lang="en-US" sz="2600" dirty="0"/>
              <a:t>Try to select a “good” guy as your representative</a:t>
            </a:r>
          </a:p>
          <a:p>
            <a:endParaRPr lang="en-US" dirty="0"/>
          </a:p>
          <a:p>
            <a:endParaRPr lang="en-US" dirty="0"/>
          </a:p>
        </p:txBody>
      </p:sp>
    </p:spTree>
    <p:extLst>
      <p:ext uri="{BB962C8B-B14F-4D97-AF65-F5344CB8AC3E}">
        <p14:creationId xmlns:p14="http://schemas.microsoft.com/office/powerpoint/2010/main" val="3538711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cstate="print"/>
          <a:srcRect/>
          <a:stretch>
            <a:fillRect/>
          </a:stretch>
        </p:blipFill>
        <p:spPr bwMode="auto">
          <a:xfrm>
            <a:off x="790575" y="1600200"/>
            <a:ext cx="2943225" cy="3810000"/>
          </a:xfrm>
          <a:prstGeom prst="rect">
            <a:avLst/>
          </a:prstGeom>
          <a:noFill/>
          <a:ln w="9525">
            <a:noFill/>
            <a:miter lim="800000"/>
            <a:headEnd/>
            <a:tailEnd/>
          </a:ln>
        </p:spPr>
      </p:pic>
      <p:pic>
        <p:nvPicPr>
          <p:cNvPr id="140291" name="Picture 3"/>
          <p:cNvPicPr>
            <a:picLocks noChangeAspect="1" noChangeArrowheads="1"/>
          </p:cNvPicPr>
          <p:nvPr/>
        </p:nvPicPr>
        <p:blipFill>
          <a:blip r:embed="rId3" cstate="print"/>
          <a:srcRect/>
          <a:stretch>
            <a:fillRect/>
          </a:stretch>
        </p:blipFill>
        <p:spPr bwMode="auto">
          <a:xfrm>
            <a:off x="4038600" y="228600"/>
            <a:ext cx="4286250" cy="2857500"/>
          </a:xfrm>
          <a:prstGeom prst="rect">
            <a:avLst/>
          </a:prstGeom>
          <a:noFill/>
          <a:ln w="9525">
            <a:noFill/>
            <a:miter lim="800000"/>
            <a:headEnd/>
            <a:tailEnd/>
          </a:ln>
        </p:spPr>
      </p:pic>
      <p:pic>
        <p:nvPicPr>
          <p:cNvPr id="140292" name="Picture 4"/>
          <p:cNvPicPr>
            <a:picLocks noChangeAspect="1" noChangeArrowheads="1"/>
          </p:cNvPicPr>
          <p:nvPr/>
        </p:nvPicPr>
        <p:blipFill>
          <a:blip r:embed="rId4" cstate="print"/>
          <a:srcRect/>
          <a:stretch>
            <a:fillRect/>
          </a:stretch>
        </p:blipFill>
        <p:spPr bwMode="auto">
          <a:xfrm>
            <a:off x="4800600" y="3200400"/>
            <a:ext cx="2819400" cy="3457030"/>
          </a:xfrm>
          <a:prstGeom prst="rect">
            <a:avLst/>
          </a:prstGeom>
          <a:noFill/>
          <a:ln w="9525">
            <a:noFill/>
            <a:miter lim="800000"/>
            <a:headEnd/>
            <a:tailEnd/>
          </a:ln>
        </p:spPr>
      </p:pic>
      <p:pic>
        <p:nvPicPr>
          <p:cNvPr id="2" name="Picture 1">
            <a:extLst>
              <a:ext uri="{FF2B5EF4-FFF2-40B4-BE49-F238E27FC236}">
                <a16:creationId xmlns:a16="http://schemas.microsoft.com/office/drawing/2014/main" id="{E2E0CC05-5ABD-4FF2-B729-5FE452C982D5}"/>
              </a:ext>
            </a:extLst>
          </p:cNvPr>
          <p:cNvPicPr>
            <a:picLocks noChangeAspect="1"/>
          </p:cNvPicPr>
          <p:nvPr/>
        </p:nvPicPr>
        <p:blipFill>
          <a:blip r:embed="rId5"/>
          <a:stretch>
            <a:fillRect/>
          </a:stretch>
        </p:blipFill>
        <p:spPr>
          <a:xfrm>
            <a:off x="1125414" y="4888667"/>
            <a:ext cx="4042387" cy="2931851"/>
          </a:xfrm>
          <a:prstGeom prst="rect">
            <a:avLst/>
          </a:prstGeom>
        </p:spPr>
      </p:pic>
    </p:spTree>
    <p:extLst>
      <p:ext uri="{BB962C8B-B14F-4D97-AF65-F5344CB8AC3E}">
        <p14:creationId xmlns:p14="http://schemas.microsoft.com/office/powerpoint/2010/main" val="3619724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Politicians …</a:t>
            </a:r>
          </a:p>
        </p:txBody>
      </p:sp>
      <p:sp>
        <p:nvSpPr>
          <p:cNvPr id="5" name="Subtitle 4"/>
          <p:cNvSpPr>
            <a:spLocks noGrp="1"/>
          </p:cNvSpPr>
          <p:nvPr>
            <p:ph type="subTitle" idx="1"/>
          </p:nvPr>
        </p:nvSpPr>
        <p:spPr/>
        <p:txBody>
          <a:bodyPr/>
          <a:lstStyle/>
          <a:p>
            <a:r>
              <a:rPr lang="en-US" dirty="0"/>
              <a:t>Since voters are ignorant and apathetic:</a:t>
            </a:r>
          </a:p>
          <a:p>
            <a:r>
              <a:rPr lang="en-US" dirty="0"/>
              <a:t>Serve the organized</a:t>
            </a:r>
          </a:p>
        </p:txBody>
      </p:sp>
    </p:spTree>
    <p:extLst>
      <p:ext uri="{BB962C8B-B14F-4D97-AF65-F5344CB8AC3E}">
        <p14:creationId xmlns:p14="http://schemas.microsoft.com/office/powerpoint/2010/main" val="2072264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43250" y="1581150"/>
            <a:ext cx="2857500" cy="3695700"/>
          </a:xfrm>
          <a:prstGeom prst="rect">
            <a:avLst/>
          </a:prstGeom>
          <a:noFill/>
          <a:ln w="9525">
            <a:noFill/>
            <a:miter lim="800000"/>
            <a:headEnd/>
            <a:tailEnd/>
          </a:ln>
        </p:spPr>
      </p:pic>
    </p:spTree>
    <p:extLst>
      <p:ext uri="{BB962C8B-B14F-4D97-AF65-F5344CB8AC3E}">
        <p14:creationId xmlns:p14="http://schemas.microsoft.com/office/powerpoint/2010/main" val="19876208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Politicians …</a:t>
            </a:r>
          </a:p>
        </p:txBody>
      </p:sp>
      <p:sp>
        <p:nvSpPr>
          <p:cNvPr id="5" name="Subtitle 4"/>
          <p:cNvSpPr>
            <a:spLocks noGrp="1"/>
          </p:cNvSpPr>
          <p:nvPr>
            <p:ph type="subTitle" idx="1"/>
          </p:nvPr>
        </p:nvSpPr>
        <p:spPr/>
        <p:txBody>
          <a:bodyPr/>
          <a:lstStyle/>
          <a:p>
            <a:r>
              <a:rPr lang="en-US" dirty="0"/>
              <a:t>Since you aren’t accountable for results:</a:t>
            </a:r>
          </a:p>
          <a:p>
            <a:r>
              <a:rPr lang="en-US" dirty="0"/>
              <a:t>Take (meaningless) positions</a:t>
            </a:r>
          </a:p>
          <a:p>
            <a:endParaRPr lang="en-US" dirty="0"/>
          </a:p>
        </p:txBody>
      </p:sp>
    </p:spTree>
    <p:extLst>
      <p:ext uri="{BB962C8B-B14F-4D97-AF65-F5344CB8AC3E}">
        <p14:creationId xmlns:p14="http://schemas.microsoft.com/office/powerpoint/2010/main" val="38832460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Politicians …</a:t>
            </a:r>
          </a:p>
        </p:txBody>
      </p:sp>
      <p:sp>
        <p:nvSpPr>
          <p:cNvPr id="5" name="Subtitle 4"/>
          <p:cNvSpPr>
            <a:spLocks noGrp="1"/>
          </p:cNvSpPr>
          <p:nvPr>
            <p:ph type="subTitle" idx="1"/>
          </p:nvPr>
        </p:nvSpPr>
        <p:spPr/>
        <p:txBody>
          <a:bodyPr/>
          <a:lstStyle/>
          <a:p>
            <a:r>
              <a:rPr lang="en-US" dirty="0"/>
              <a:t>Since voters want good guys:</a:t>
            </a:r>
          </a:p>
          <a:p>
            <a:r>
              <a:rPr lang="en-US" dirty="0"/>
              <a:t>Deliver pork to the district and personal services to voters</a:t>
            </a:r>
          </a:p>
        </p:txBody>
      </p:sp>
    </p:spTree>
    <p:extLst>
      <p:ext uri="{BB962C8B-B14F-4D97-AF65-F5344CB8AC3E}">
        <p14:creationId xmlns:p14="http://schemas.microsoft.com/office/powerpoint/2010/main" val="2006714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662465" y="1714500"/>
            <a:ext cx="6033735" cy="3009900"/>
          </a:xfrm>
          <a:prstGeom prst="rect">
            <a:avLst/>
          </a:prstGeom>
          <a:noFill/>
          <a:ln w="9525">
            <a:noFill/>
            <a:miter lim="800000"/>
            <a:headEnd/>
            <a:tailEnd/>
          </a:ln>
        </p:spPr>
      </p:pic>
    </p:spTree>
    <p:extLst>
      <p:ext uri="{BB962C8B-B14F-4D97-AF65-F5344CB8AC3E}">
        <p14:creationId xmlns:p14="http://schemas.microsoft.com/office/powerpoint/2010/main" val="2602814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Interest Groups and Firms</a:t>
            </a:r>
          </a:p>
        </p:txBody>
      </p:sp>
      <p:sp>
        <p:nvSpPr>
          <p:cNvPr id="5" name="Subtitle 4"/>
          <p:cNvSpPr>
            <a:spLocks noGrp="1"/>
          </p:cNvSpPr>
          <p:nvPr>
            <p:ph type="subTitle" idx="1"/>
          </p:nvPr>
        </p:nvSpPr>
        <p:spPr/>
        <p:txBody>
          <a:bodyPr/>
          <a:lstStyle/>
          <a:p>
            <a:r>
              <a:rPr lang="en-US" dirty="0"/>
              <a:t>If government is small &amp; can’t do anything:</a:t>
            </a:r>
          </a:p>
          <a:p>
            <a:r>
              <a:rPr lang="en-US" dirty="0"/>
              <a:t>Ignore it and sell things</a:t>
            </a:r>
          </a:p>
        </p:txBody>
      </p:sp>
    </p:spTree>
    <p:extLst>
      <p:ext uri="{BB962C8B-B14F-4D97-AF65-F5344CB8AC3E}">
        <p14:creationId xmlns:p14="http://schemas.microsoft.com/office/powerpoint/2010/main" val="51200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Better Reasons </a:t>
            </a:r>
          </a:p>
        </p:txBody>
      </p:sp>
      <p:sp>
        <p:nvSpPr>
          <p:cNvPr id="3" name="Content Placeholder 2"/>
          <p:cNvSpPr>
            <a:spLocks noGrp="1"/>
          </p:cNvSpPr>
          <p:nvPr>
            <p:ph idx="1"/>
          </p:nvPr>
        </p:nvSpPr>
        <p:spPr>
          <a:xfrm>
            <a:off x="628650" y="1825625"/>
            <a:ext cx="7886700" cy="4713720"/>
          </a:xfrm>
        </p:spPr>
        <p:txBody>
          <a:bodyPr>
            <a:normAutofit fontScale="92500" lnSpcReduction="10000"/>
          </a:bodyPr>
          <a:lstStyle/>
          <a:p>
            <a:pPr marL="0" indent="0">
              <a:buNone/>
            </a:pPr>
            <a:r>
              <a:rPr lang="en-US" dirty="0"/>
              <a:t>Very hard to understand some SPI classes without some knowledge of American politics and society</a:t>
            </a:r>
          </a:p>
          <a:p>
            <a:pPr lvl="1"/>
            <a:r>
              <a:rPr lang="en-US" dirty="0" err="1"/>
              <a:t>Esp</a:t>
            </a:r>
            <a:r>
              <a:rPr lang="en-US" dirty="0"/>
              <a:t> SPI 501, 502, some others</a:t>
            </a:r>
          </a:p>
          <a:p>
            <a:pPr marL="0" indent="0">
              <a:buNone/>
            </a:pPr>
            <a:r>
              <a:rPr lang="en-US" dirty="0"/>
              <a:t>“You may not be interested in war, but war is interested in you.”</a:t>
            </a:r>
          </a:p>
          <a:p>
            <a:pPr lvl="1"/>
            <a:r>
              <a:rPr lang="en-US" dirty="0"/>
              <a:t>By virtue of historical accidents and lucky geography, the US is like the weather: ubiquitous</a:t>
            </a:r>
          </a:p>
          <a:p>
            <a:pPr lvl="1"/>
            <a:r>
              <a:rPr lang="en-US" dirty="0"/>
              <a:t>The ability to forecast the weather  can be useful</a:t>
            </a:r>
          </a:p>
          <a:p>
            <a:pPr marL="0" indent="0">
              <a:buNone/>
            </a:pPr>
            <a:r>
              <a:rPr lang="en-US" dirty="0"/>
              <a:t>“Now I’m the Boss! Great! But wait a minute … What do I do?”</a:t>
            </a:r>
          </a:p>
          <a:p>
            <a:pPr lvl="1"/>
            <a:r>
              <a:rPr lang="en-US" dirty="0"/>
              <a:t>Someday you may find yourself in charge of making good things happen or stopping bad things from happening </a:t>
            </a:r>
          </a:p>
          <a:p>
            <a:pPr lvl="1"/>
            <a:r>
              <a:rPr lang="en-US" dirty="0"/>
              <a:t>Knowing how to pull the levers of power will be essential</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56208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But suppose government is large …then what?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42843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1905000" y="734085"/>
            <a:ext cx="5285715" cy="5285715"/>
          </a:xfrm>
          <a:prstGeom prst="rect">
            <a:avLst/>
          </a:prstGeom>
          <a:noFill/>
          <a:ln w="9525">
            <a:noFill/>
            <a:miter lim="800000"/>
            <a:headEnd/>
            <a:tailEnd/>
          </a:ln>
        </p:spPr>
      </p:pic>
    </p:spTree>
    <p:extLst>
      <p:ext uri="{BB962C8B-B14F-4D97-AF65-F5344CB8AC3E}">
        <p14:creationId xmlns:p14="http://schemas.microsoft.com/office/powerpoint/2010/main" val="1792263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“Non-market Strategy”</a:t>
            </a:r>
          </a:p>
        </p:txBody>
      </p:sp>
      <p:sp>
        <p:nvSpPr>
          <p:cNvPr id="3" name="Subtitle 2"/>
          <p:cNvSpPr>
            <a:spLocks noGrp="1"/>
          </p:cNvSpPr>
          <p:nvPr>
            <p:ph type="subTitle" idx="1"/>
          </p:nvPr>
        </p:nvSpPr>
        <p:spPr/>
        <p:txBody>
          <a:bodyPr/>
          <a:lstStyle/>
          <a:p>
            <a:r>
              <a:rPr lang="en-US" dirty="0"/>
              <a:t>How to make money by manipulating government</a:t>
            </a:r>
          </a:p>
        </p:txBody>
      </p:sp>
    </p:spTree>
    <p:extLst>
      <p:ext uri="{BB962C8B-B14F-4D97-AF65-F5344CB8AC3E}">
        <p14:creationId xmlns:p14="http://schemas.microsoft.com/office/powerpoint/2010/main" val="5448451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Side Note</a:t>
            </a:r>
          </a:p>
        </p:txBody>
      </p:sp>
      <p:sp>
        <p:nvSpPr>
          <p:cNvPr id="5" name="Subtitle 4"/>
          <p:cNvSpPr>
            <a:spLocks noGrp="1"/>
          </p:cNvSpPr>
          <p:nvPr>
            <p:ph type="subTitle" idx="1"/>
          </p:nvPr>
        </p:nvSpPr>
        <p:spPr/>
        <p:txBody>
          <a:bodyPr/>
          <a:lstStyle/>
          <a:p>
            <a:r>
              <a:rPr lang="en-US" dirty="0"/>
              <a:t>Teaching businessmen how to manipulate government in order to make money, is pretty easy</a:t>
            </a:r>
          </a:p>
          <a:p>
            <a:r>
              <a:rPr lang="en-US" dirty="0"/>
              <a:t>Teaching YOU how to manipulate government in order to save the world, is HARD</a:t>
            </a:r>
          </a:p>
        </p:txBody>
      </p:sp>
    </p:spTree>
    <p:extLst>
      <p:ext uri="{BB962C8B-B14F-4D97-AF65-F5344CB8AC3E}">
        <p14:creationId xmlns:p14="http://schemas.microsoft.com/office/powerpoint/2010/main" val="3160305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Interest Groups and Firms …</a:t>
            </a:r>
          </a:p>
        </p:txBody>
      </p:sp>
      <p:sp>
        <p:nvSpPr>
          <p:cNvPr id="5" name="Subtitle 4"/>
          <p:cNvSpPr>
            <a:spLocks noGrp="1"/>
          </p:cNvSpPr>
          <p:nvPr>
            <p:ph type="subTitle" idx="1"/>
          </p:nvPr>
        </p:nvSpPr>
        <p:spPr/>
        <p:txBody>
          <a:bodyPr>
            <a:normAutofit/>
          </a:bodyPr>
          <a:lstStyle/>
          <a:p>
            <a:r>
              <a:rPr lang="en-US" dirty="0"/>
              <a:t>Because voters are ignorant:</a:t>
            </a:r>
          </a:p>
          <a:p>
            <a:r>
              <a:rPr lang="en-US" dirty="0"/>
              <a:t>Use government to Make Money/Push Interests</a:t>
            </a:r>
          </a:p>
        </p:txBody>
      </p:sp>
    </p:spTree>
    <p:extLst>
      <p:ext uri="{BB962C8B-B14F-4D97-AF65-F5344CB8AC3E}">
        <p14:creationId xmlns:p14="http://schemas.microsoft.com/office/powerpoint/2010/main" val="3633773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447800" y="1679542"/>
            <a:ext cx="6400800" cy="5026058"/>
          </a:xfrm>
          <a:prstGeom prst="rect">
            <a:avLst/>
          </a:prstGeom>
          <a:noFill/>
          <a:ln w="9525">
            <a:noFill/>
            <a:miter lim="800000"/>
            <a:headEnd/>
            <a:tailEnd/>
          </a:ln>
          <a:effectLst/>
        </p:spPr>
      </p:pic>
      <p:pic>
        <p:nvPicPr>
          <p:cNvPr id="5" name="Picture 6"/>
          <p:cNvPicPr>
            <a:picLocks noChangeAspect="1" noChangeArrowheads="1"/>
          </p:cNvPicPr>
          <p:nvPr/>
        </p:nvPicPr>
        <p:blipFill>
          <a:blip r:embed="rId3" cstate="print"/>
          <a:srcRect/>
          <a:stretch>
            <a:fillRect/>
          </a:stretch>
        </p:blipFill>
        <p:spPr bwMode="auto">
          <a:xfrm>
            <a:off x="3770913" y="1133475"/>
            <a:ext cx="1334487" cy="16097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123710" y="3176918"/>
            <a:ext cx="1676400" cy="1090282"/>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1447800" y="3125185"/>
            <a:ext cx="1752600" cy="1142015"/>
          </a:xfrm>
          <a:prstGeom prst="rect">
            <a:avLst/>
          </a:prstGeom>
          <a:noFill/>
          <a:ln w="9525">
            <a:noFill/>
            <a:miter lim="800000"/>
            <a:headEnd/>
            <a:tailEnd/>
          </a:ln>
        </p:spPr>
      </p:pic>
      <p:pic>
        <p:nvPicPr>
          <p:cNvPr id="8" name="Picture 4"/>
          <p:cNvPicPr>
            <a:picLocks noChangeAspect="1" noChangeArrowheads="1"/>
          </p:cNvPicPr>
          <p:nvPr/>
        </p:nvPicPr>
        <p:blipFill>
          <a:blip r:embed="rId6" cstate="print"/>
          <a:srcRect/>
          <a:stretch>
            <a:fillRect/>
          </a:stretch>
        </p:blipFill>
        <p:spPr bwMode="auto">
          <a:xfrm>
            <a:off x="3810000" y="3047416"/>
            <a:ext cx="1752600" cy="1067384"/>
          </a:xfrm>
          <a:prstGeom prst="rect">
            <a:avLst/>
          </a:prstGeom>
          <a:noFill/>
          <a:ln w="9525">
            <a:noFill/>
            <a:miter lim="800000"/>
            <a:headEnd/>
            <a:tailEnd/>
          </a:ln>
        </p:spPr>
      </p:pic>
      <p:pic>
        <p:nvPicPr>
          <p:cNvPr id="9" name="Picture 5"/>
          <p:cNvPicPr>
            <a:picLocks noChangeAspect="1" noChangeArrowheads="1"/>
          </p:cNvPicPr>
          <p:nvPr/>
        </p:nvPicPr>
        <p:blipFill>
          <a:blip r:embed="rId7" cstate="print"/>
          <a:srcRect/>
          <a:stretch>
            <a:fillRect/>
          </a:stretch>
        </p:blipFill>
        <p:spPr bwMode="auto">
          <a:xfrm>
            <a:off x="3810000" y="5410200"/>
            <a:ext cx="1766455" cy="12954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A Target Rich Environment</a:t>
            </a:r>
          </a:p>
        </p:txBody>
      </p:sp>
    </p:spTree>
    <p:extLst>
      <p:ext uri="{BB962C8B-B14F-4D97-AF65-F5344CB8AC3E}">
        <p14:creationId xmlns:p14="http://schemas.microsoft.com/office/powerpoint/2010/main" val="12685927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Interest groups &amp; firms … </a:t>
            </a:r>
          </a:p>
        </p:txBody>
      </p:sp>
      <p:sp>
        <p:nvSpPr>
          <p:cNvPr id="5" name="Subtitle 4"/>
          <p:cNvSpPr>
            <a:spLocks noGrp="1"/>
          </p:cNvSpPr>
          <p:nvPr>
            <p:ph type="subTitle" idx="1"/>
          </p:nvPr>
        </p:nvSpPr>
        <p:spPr>
          <a:xfrm>
            <a:off x="1371600" y="3886200"/>
            <a:ext cx="6400800" cy="2286000"/>
          </a:xfrm>
        </p:spPr>
        <p:txBody>
          <a:bodyPr>
            <a:normAutofit/>
          </a:bodyPr>
          <a:lstStyle/>
          <a:p>
            <a:r>
              <a:rPr lang="en-US" dirty="0"/>
              <a:t>Because there are so many access points:</a:t>
            </a:r>
          </a:p>
          <a:p>
            <a:r>
              <a:rPr lang="en-US" dirty="0"/>
              <a:t>Push Congress, push President, push agencies, push courts</a:t>
            </a:r>
          </a:p>
          <a:p>
            <a:r>
              <a:rPr lang="en-US" sz="2200" dirty="0"/>
              <a:t>Push state governments</a:t>
            </a:r>
          </a:p>
          <a:p>
            <a:endParaRPr lang="en-US" dirty="0"/>
          </a:p>
        </p:txBody>
      </p:sp>
    </p:spTree>
    <p:extLst>
      <p:ext uri="{BB962C8B-B14F-4D97-AF65-F5344CB8AC3E}">
        <p14:creationId xmlns:p14="http://schemas.microsoft.com/office/powerpoint/2010/main" val="38780678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Interest groups and firms …</a:t>
            </a:r>
          </a:p>
        </p:txBody>
      </p:sp>
      <p:sp>
        <p:nvSpPr>
          <p:cNvPr id="5" name="Subtitle 4"/>
          <p:cNvSpPr>
            <a:spLocks noGrp="1"/>
          </p:cNvSpPr>
          <p:nvPr>
            <p:ph type="subTitle" idx="1"/>
          </p:nvPr>
        </p:nvSpPr>
        <p:spPr/>
        <p:txBody>
          <a:bodyPr>
            <a:normAutofit/>
          </a:bodyPr>
          <a:lstStyle/>
          <a:p>
            <a:r>
              <a:rPr lang="en-US" dirty="0"/>
              <a:t>Because of Status Quo Bias – </a:t>
            </a:r>
          </a:p>
          <a:p>
            <a:r>
              <a:rPr lang="en-US" dirty="0"/>
              <a:t>Mostly you won’t get anything … but when you do you can probably keep it</a:t>
            </a:r>
          </a:p>
        </p:txBody>
      </p:sp>
    </p:spTree>
    <p:extLst>
      <p:ext uri="{BB962C8B-B14F-4D97-AF65-F5344CB8AC3E}">
        <p14:creationId xmlns:p14="http://schemas.microsoft.com/office/powerpoint/2010/main" val="2913516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Coming Up:</a:t>
            </a:r>
          </a:p>
        </p:txBody>
      </p:sp>
      <p:sp>
        <p:nvSpPr>
          <p:cNvPr id="3" name="Subtitle 2"/>
          <p:cNvSpPr>
            <a:spLocks noGrp="1"/>
          </p:cNvSpPr>
          <p:nvPr>
            <p:ph type="subTitle" idx="1"/>
          </p:nvPr>
        </p:nvSpPr>
        <p:spPr/>
        <p:txBody>
          <a:bodyPr/>
          <a:lstStyle/>
          <a:p>
            <a:r>
              <a:rPr lang="en-US" dirty="0"/>
              <a:t>Congress</a:t>
            </a:r>
          </a:p>
        </p:txBody>
      </p:sp>
    </p:spTree>
    <p:extLst>
      <p:ext uri="{BB962C8B-B14F-4D97-AF65-F5344CB8AC3E}">
        <p14:creationId xmlns:p14="http://schemas.microsoft.com/office/powerpoint/2010/main" val="423279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Organization</a:t>
            </a:r>
          </a:p>
        </p:txBody>
      </p:sp>
      <p:sp>
        <p:nvSpPr>
          <p:cNvPr id="3" name="Content Placeholder 2"/>
          <p:cNvSpPr>
            <a:spLocks noGrp="1"/>
          </p:cNvSpPr>
          <p:nvPr>
            <p:ph idx="1"/>
          </p:nvPr>
        </p:nvSpPr>
        <p:spPr/>
        <p:txBody>
          <a:bodyPr>
            <a:normAutofit fontScale="85000" lnSpcReduction="20000"/>
          </a:bodyPr>
          <a:lstStyle/>
          <a:p>
            <a:r>
              <a:rPr lang="en-US" dirty="0"/>
              <a:t>Session 1: Introduction, </a:t>
            </a:r>
            <a:r>
              <a:rPr lang="en-US" b="1" dirty="0"/>
              <a:t>Constitutional Design </a:t>
            </a:r>
            <a:r>
              <a:rPr lang="en-US" dirty="0"/>
              <a:t>					as Incentive Systems</a:t>
            </a:r>
          </a:p>
          <a:p>
            <a:r>
              <a:rPr lang="en-US" dirty="0"/>
              <a:t>Session 2: </a:t>
            </a:r>
            <a:r>
              <a:rPr lang="en-US" b="1" dirty="0"/>
              <a:t>Congress</a:t>
            </a:r>
            <a:r>
              <a:rPr lang="en-US" dirty="0"/>
              <a:t> (&amp; Legislatures)</a:t>
            </a:r>
          </a:p>
          <a:p>
            <a:r>
              <a:rPr lang="en-US" dirty="0"/>
              <a:t>Session 3: </a:t>
            </a:r>
            <a:r>
              <a:rPr lang="en-US" b="1" dirty="0"/>
              <a:t>President</a:t>
            </a:r>
            <a:r>
              <a:rPr lang="en-US" dirty="0"/>
              <a:t> (&amp; Chief Executives)</a:t>
            </a:r>
          </a:p>
          <a:p>
            <a:r>
              <a:rPr lang="en-US" dirty="0"/>
              <a:t>Session 4: </a:t>
            </a:r>
            <a:r>
              <a:rPr lang="en-US" b="1" dirty="0"/>
              <a:t>Bureaucracy/Courts &amp; Legal System</a:t>
            </a:r>
          </a:p>
          <a:p>
            <a:r>
              <a:rPr lang="en-US" dirty="0"/>
              <a:t>Session 5: </a:t>
            </a:r>
            <a:r>
              <a:rPr lang="en-US" b="1" dirty="0"/>
              <a:t>Federalism/Electoral System</a:t>
            </a:r>
          </a:p>
          <a:p>
            <a:r>
              <a:rPr lang="en-US" dirty="0"/>
              <a:t>Session 6: The </a:t>
            </a:r>
            <a:r>
              <a:rPr lang="en-US" b="1" dirty="0"/>
              <a:t>Elections</a:t>
            </a:r>
            <a:r>
              <a:rPr lang="en-US" dirty="0"/>
              <a:t> Game (</a:t>
            </a:r>
            <a:r>
              <a:rPr lang="en-US" dirty="0" err="1"/>
              <a:t>Duverger</a:t>
            </a:r>
            <a:r>
              <a:rPr lang="en-US" dirty="0"/>
              <a:t>, 						Downs, and </a:t>
            </a:r>
            <a:r>
              <a:rPr lang="en-US" dirty="0" err="1"/>
              <a:t>Wittman</a:t>
            </a:r>
            <a:r>
              <a:rPr lang="en-US" dirty="0"/>
              <a:t>)</a:t>
            </a:r>
          </a:p>
          <a:p>
            <a:r>
              <a:rPr lang="en-US" dirty="0"/>
              <a:t>Lecture 7: Non-state Actors &amp; Influence 						Activities (</a:t>
            </a:r>
            <a:r>
              <a:rPr lang="en-US" b="1" dirty="0"/>
              <a:t>Interest Groups, Parties</a:t>
            </a:r>
            <a:r>
              <a:rPr lang="en-US" dirty="0"/>
              <a:t>)</a:t>
            </a:r>
          </a:p>
          <a:p>
            <a:r>
              <a:rPr lang="en-US" dirty="0"/>
              <a:t>Lecture 8: The Shape of Public Policy (</a:t>
            </a:r>
            <a:r>
              <a:rPr lang="en-US" b="1" dirty="0"/>
              <a:t>What USG Does</a:t>
            </a:r>
            <a:r>
              <a:rPr lang="en-US" dirty="0"/>
              <a:t>)</a:t>
            </a:r>
          </a:p>
          <a:p>
            <a:r>
              <a:rPr lang="en-US" dirty="0"/>
              <a:t>Lecture 9: Current events &amp; future enigmas</a:t>
            </a:r>
            <a:endParaRPr lang="en-US" b="1" dirty="0"/>
          </a:p>
        </p:txBody>
      </p:sp>
    </p:spTree>
    <p:extLst>
      <p:ext uri="{BB962C8B-B14F-4D97-AF65-F5344CB8AC3E}">
        <p14:creationId xmlns:p14="http://schemas.microsoft.com/office/powerpoint/2010/main" val="401827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American Constitution</a:t>
            </a:r>
          </a:p>
        </p:txBody>
      </p:sp>
      <p:sp>
        <p:nvSpPr>
          <p:cNvPr id="5" name="Subtitle 4"/>
          <p:cNvSpPr>
            <a:spLocks noGrp="1"/>
          </p:cNvSpPr>
          <p:nvPr>
            <p:ph type="subTitle" idx="1"/>
          </p:nvPr>
        </p:nvSpPr>
        <p:spPr/>
        <p:txBody>
          <a:bodyPr/>
          <a:lstStyle/>
          <a:p>
            <a:r>
              <a:rPr lang="en-US" dirty="0"/>
              <a:t>What’s the basic idea? </a:t>
            </a:r>
          </a:p>
        </p:txBody>
      </p:sp>
    </p:spTree>
    <p:extLst>
      <p:ext uri="{BB962C8B-B14F-4D97-AF65-F5344CB8AC3E}">
        <p14:creationId xmlns:p14="http://schemas.microsoft.com/office/powerpoint/2010/main" val="344315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2438399"/>
          </a:xfrm>
        </p:spPr>
        <p:txBody>
          <a:bodyPr>
            <a:normAutofit fontScale="90000"/>
          </a:bodyPr>
          <a:lstStyle/>
          <a:p>
            <a:r>
              <a:rPr lang="en-US" dirty="0"/>
              <a:t>Key Idea for Session1: </a:t>
            </a:r>
            <a:br>
              <a:rPr lang="en-US" dirty="0"/>
            </a:br>
            <a:r>
              <a:rPr lang="en-US" dirty="0"/>
              <a:t>The “Rules of the Game” structure the incentives of the policy players</a:t>
            </a:r>
          </a:p>
        </p:txBody>
      </p:sp>
      <p:sp>
        <p:nvSpPr>
          <p:cNvPr id="5" name="Subtitle 4"/>
          <p:cNvSpPr>
            <a:spLocks noGrp="1"/>
          </p:cNvSpPr>
          <p:nvPr>
            <p:ph type="subTitle" idx="1"/>
          </p:nvPr>
        </p:nvSpPr>
        <p:spPr>
          <a:xfrm>
            <a:off x="1371600" y="4191000"/>
            <a:ext cx="6400800" cy="1752600"/>
          </a:xfrm>
        </p:spPr>
        <p:txBody>
          <a:bodyPr/>
          <a:lstStyle/>
          <a:p>
            <a:r>
              <a:rPr lang="en-US" dirty="0"/>
              <a:t>There is a lot more of course. But this is a starting place.</a:t>
            </a:r>
          </a:p>
        </p:txBody>
      </p:sp>
    </p:spTree>
    <p:extLst>
      <p:ext uri="{BB962C8B-B14F-4D97-AF65-F5344CB8AC3E}">
        <p14:creationId xmlns:p14="http://schemas.microsoft.com/office/powerpoint/2010/main" val="41617616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1628</TotalTime>
  <Words>1686</Words>
  <Application>Microsoft Office PowerPoint</Application>
  <PresentationFormat>On-screen Show (4:3)</PresentationFormat>
  <Paragraphs>248</Paragraphs>
  <Slides>68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4" baseType="lpstr">
      <vt:lpstr>Arial</vt:lpstr>
      <vt:lpstr>AvantGarde Bk BT</vt:lpstr>
      <vt:lpstr>Calibri</vt:lpstr>
      <vt:lpstr>Calibri Light</vt:lpstr>
      <vt:lpstr>Office Theme</vt:lpstr>
      <vt:lpstr>Acrobat Document</vt:lpstr>
      <vt:lpstr>   Introduction to American Political Institutions</vt:lpstr>
      <vt:lpstr>PowerPoint Presentation</vt:lpstr>
      <vt:lpstr>Course Schedule</vt:lpstr>
      <vt:lpstr>Why Care About American Politics?</vt:lpstr>
      <vt:lpstr>Bad Reasons</vt:lpstr>
      <vt:lpstr>Better Reasons </vt:lpstr>
      <vt:lpstr>Course Organization</vt:lpstr>
      <vt:lpstr>The American Constitution</vt:lpstr>
      <vt:lpstr>Key Idea for Session1:  The “Rules of the Game” structure the incentives of the policy players</vt:lpstr>
      <vt:lpstr>“I know it’s crooked but it’s the only game in town!” --Canada Bill Jones</vt:lpstr>
      <vt:lpstr>Outline</vt:lpstr>
      <vt:lpstr>Constitutional designs from a “Principal- Agent” perspective</vt:lpstr>
      <vt:lpstr>Principals = Boss Agent = Worker</vt:lpstr>
      <vt:lpstr>In policy making, who is the Boss and who is the Worker?</vt:lpstr>
      <vt:lpstr>Two generic constitutional designs for democracies</vt:lpstr>
      <vt:lpstr>First Design: Parliamentary Systems</vt:lpstr>
      <vt:lpstr>“Westminster System” </vt:lpstr>
      <vt:lpstr>NESTED Hierarchy of Principals and Agents</vt:lpstr>
      <vt:lpstr>In each case the Agent has sufficient authority to get the job done</vt:lpstr>
      <vt:lpstr>Formal Chain of Accountability </vt:lpstr>
      <vt:lpstr>Elections</vt:lpstr>
      <vt:lpstr>Govt = A monopoly franchise held by a party  </vt:lpstr>
      <vt:lpstr>What is “Accountability”?</vt:lpstr>
      <vt:lpstr>PowerPoint Presentation</vt:lpstr>
      <vt:lpstr> What are the conditions necessary for Principals to hold Agents Accountable? </vt:lpstr>
      <vt:lpstr>What are the Incentive Effects of the Parliamentary System for policy making?</vt:lpstr>
      <vt:lpstr>First Design: Parliamentary Systems</vt:lpstr>
      <vt:lpstr>PowerPoint Presentation</vt:lpstr>
      <vt:lpstr>What would the Founders of the American Republic have thought about this design?</vt:lpstr>
      <vt:lpstr>“The accumulation of all powers, legislative, executive, and judiciary, in the same hands, whether of one, a few, or many, and whether hereditary, self-appointed, or elective, may justly be pronounced the very definition of tyranny.”  ― James Madison, Federalist Papers</vt:lpstr>
      <vt:lpstr>Bad Example for This Design</vt:lpstr>
      <vt:lpstr>Learned Hand</vt:lpstr>
      <vt:lpstr>Second Design: Separation of Powers </vt:lpstr>
      <vt:lpstr>Fact Alert! </vt:lpstr>
      <vt:lpstr>PowerPoint Presentation</vt:lpstr>
      <vt:lpstr>???</vt:lpstr>
      <vt:lpstr>The Logic</vt:lpstr>
      <vt:lpstr>Checks and Balances Are Intended to block a transition to tyranny</vt:lpstr>
      <vt:lpstr>Staggered Elections – Why?</vt:lpstr>
      <vt:lpstr>Members of Congress are constitutionally prohibited from serving in the executive</vt:lpstr>
      <vt:lpstr>Result of Fragmenting Power over 3 Branches:   Policy making via institutional bargaining</vt:lpstr>
      <vt:lpstr>PowerPoint Presentation</vt:lpstr>
      <vt:lpstr>Result: Unclear Accountability</vt:lpstr>
      <vt:lpstr>Result: Divided Party Government Can and Does Occur</vt:lpstr>
      <vt:lpstr>PowerPoint Presentation</vt:lpstr>
      <vt:lpstr>Fundamental:  Huge Status Quo Bias</vt:lpstr>
      <vt:lpstr>Incentive Effects</vt:lpstr>
      <vt:lpstr>Voters …</vt:lpstr>
      <vt:lpstr>The American Voter</vt:lpstr>
      <vt:lpstr>The Median Voter</vt:lpstr>
      <vt:lpstr>Voters …</vt:lpstr>
      <vt:lpstr>Voters …</vt:lpstr>
      <vt:lpstr>PowerPoint Presentation</vt:lpstr>
      <vt:lpstr>Politicians …</vt:lpstr>
      <vt:lpstr>PowerPoint Presentation</vt:lpstr>
      <vt:lpstr>Politicians …</vt:lpstr>
      <vt:lpstr>Politicians …</vt:lpstr>
      <vt:lpstr>PowerPoint Presentation</vt:lpstr>
      <vt:lpstr>Interest Groups and Firms</vt:lpstr>
      <vt:lpstr>But suppose government is large …then what?</vt:lpstr>
      <vt:lpstr>PowerPoint Presentation</vt:lpstr>
      <vt:lpstr>“Non-market Strategy”</vt:lpstr>
      <vt:lpstr>Side Note</vt:lpstr>
      <vt:lpstr>Interest Groups and Firms …</vt:lpstr>
      <vt:lpstr>A Target Rich Environment</vt:lpstr>
      <vt:lpstr>Interest groups &amp; firms … </vt:lpstr>
      <vt:lpstr>Interest groups and firms …</vt:lpstr>
      <vt:lpstr>Coming Up:</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WWS 500 Introduction to American Political Institutions</dc:title>
  <dc:creator>Charles M. Cameron</dc:creator>
  <cp:lastModifiedBy>Helene E. Wood</cp:lastModifiedBy>
  <cp:revision>35</cp:revision>
  <dcterms:created xsi:type="dcterms:W3CDTF">2019-08-13T15:34:25Z</dcterms:created>
  <dcterms:modified xsi:type="dcterms:W3CDTF">2022-08-09T13:31:57Z</dcterms:modified>
</cp:coreProperties>
</file>